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9" r:id="rId2"/>
    <p:sldId id="318" r:id="rId3"/>
    <p:sldId id="319" r:id="rId4"/>
    <p:sldId id="321" r:id="rId5"/>
    <p:sldId id="296" r:id="rId6"/>
    <p:sldId id="312" r:id="rId7"/>
    <p:sldId id="320" r:id="rId8"/>
    <p:sldId id="273" r:id="rId9"/>
    <p:sldId id="322" r:id="rId10"/>
    <p:sldId id="323" r:id="rId11"/>
    <p:sldId id="324" r:id="rId12"/>
    <p:sldId id="325" r:id="rId13"/>
    <p:sldId id="326" r:id="rId14"/>
    <p:sldId id="31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1"/>
    <p:restoredTop sz="95055"/>
  </p:normalViewPr>
  <p:slideViewPr>
    <p:cSldViewPr snapToGrid="0">
      <p:cViewPr>
        <p:scale>
          <a:sx n="91" d="100"/>
          <a:sy n="91" d="100"/>
        </p:scale>
        <p:origin x="568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985DE-3B11-4FFD-AB0E-F509D5D7BBA7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Global Wireless Summit, Oct. 2017, Cape Town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09B3B-7C15-4DAF-AE99-D9523E7C47A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156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CC590-C9F2-46DF-8B07-A3DDD6E3E3AB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Global Wireless Summit, Oct. 2017, Cape Town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1F9EE-1794-43D0-BD72-7F1D5D8E36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73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1F9EE-1794-43D0-BD72-7F1D5D8E365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8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A1F9EE-1794-43D0-BD72-7F1D5D8E36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959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6B0D-4F42-44EC-AEE5-84312CB829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8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66B0D-4F42-44EC-AEE5-84312CB829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6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https://5ginfire.eu/wp-content/uploads/2017/04/5ginfire-logo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99401"/>
            <a:ext cx="4762500" cy="1071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6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3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28533" y="474802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4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0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ttps://5ginfire.eu/wp-content/uploads/2017/04/5ginfire-logo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99401"/>
            <a:ext cx="4762500" cy="1071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74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1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26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25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0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27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27384"/>
            <a:ext cx="2476715" cy="55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47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0F0"/>
                </a:solidFill>
              </a:defRPr>
            </a:lvl1pPr>
          </a:lstStyle>
          <a:p>
            <a:fld id="{A58175EA-624B-459E-A557-AC1BA071FA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8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3.emf"/><Relationship Id="rId7" Type="http://schemas.openxmlformats.org/officeDocument/2006/relationships/image" Target="../media/image18.tiff"/><Relationship Id="rId8" Type="http://schemas.openxmlformats.org/officeDocument/2006/relationships/image" Target="../media/image19.tiff"/><Relationship Id="rId9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5GinFIRE.eu" TargetMode="External"/><Relationship Id="rId4" Type="http://schemas.openxmlformats.org/officeDocument/2006/relationships/hyperlink" Target="https://twitter.com/5GinFIRE" TargetMode="Externa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5ginfire.e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 smtClean="0"/>
              <a:t>5G </a:t>
            </a:r>
            <a:r>
              <a:rPr lang="en-GB" dirty="0"/>
              <a:t>experimental </a:t>
            </a:r>
            <a:r>
              <a:rPr lang="en-GB" dirty="0" smtClean="0"/>
              <a:t>environment focused on vertical applications</a:t>
            </a:r>
            <a:endParaRPr lang="en-US" sz="2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Diego R. Lopez, </a:t>
            </a:r>
            <a:r>
              <a:rPr lang="en-US" sz="1800" dirty="0" err="1" smtClean="0"/>
              <a:t>Telefónica</a:t>
            </a:r>
            <a:r>
              <a:rPr lang="en-US" sz="1800" dirty="0" smtClean="0"/>
              <a:t> I+D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496" y="6567155"/>
            <a:ext cx="9073008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GB" sz="1000" dirty="0"/>
              <a:t>5GINFIRE has received funding from the European Horizon 2020 Programme for research</a:t>
            </a:r>
            <a:r>
              <a:rPr lang="en-GB" sz="1000" dirty="0" smtClean="0"/>
              <a:t>, technological development </a:t>
            </a:r>
            <a:r>
              <a:rPr lang="en-GB" sz="1000" dirty="0"/>
              <a:t>and demonstration under grant agreement no 732497</a:t>
            </a:r>
            <a:endParaRPr lang="en-GB" sz="1000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9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AutoShape 5"/>
          <p:cNvSpPr>
            <a:spLocks noChangeArrowheads="1"/>
          </p:cNvSpPr>
          <p:nvPr/>
        </p:nvSpPr>
        <p:spPr bwMode="blackWhite">
          <a:xfrm>
            <a:off x="5732877" y="1691120"/>
            <a:ext cx="3204224" cy="466523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/>
            <a:endParaRPr lang="en-GB" sz="1600" dirty="0">
              <a:latin typeface="Arial" charset="0"/>
            </a:endParaRPr>
          </a:p>
        </p:txBody>
      </p:sp>
      <p:sp>
        <p:nvSpPr>
          <p:cNvPr id="288" name="AutoShape 5"/>
          <p:cNvSpPr>
            <a:spLocks noChangeArrowheads="1"/>
          </p:cNvSpPr>
          <p:nvPr/>
        </p:nvSpPr>
        <p:spPr bwMode="blackWhite">
          <a:xfrm>
            <a:off x="121860" y="1493779"/>
            <a:ext cx="3707815" cy="2367269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/>
            <a:endParaRPr lang="en-GB" sz="1600" dirty="0">
              <a:latin typeface="Arial" charset="0"/>
            </a:endParaRPr>
          </a:p>
        </p:txBody>
      </p:sp>
      <p:sp>
        <p:nvSpPr>
          <p:cNvPr id="287" name="AutoShape 5"/>
          <p:cNvSpPr>
            <a:spLocks noChangeArrowheads="1"/>
          </p:cNvSpPr>
          <p:nvPr/>
        </p:nvSpPr>
        <p:spPr bwMode="blackWhite">
          <a:xfrm>
            <a:off x="121860" y="4221088"/>
            <a:ext cx="3707816" cy="2376264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/>
            <a:endParaRPr lang="en-GB" sz="1600" dirty="0">
              <a:latin typeface="Arial" charset="0"/>
            </a:endParaRPr>
          </a:p>
        </p:txBody>
      </p:sp>
      <p:cxnSp>
        <p:nvCxnSpPr>
          <p:cNvPr id="253" name="Straight Connector 701"/>
          <p:cNvCxnSpPr/>
          <p:nvPr/>
        </p:nvCxnSpPr>
        <p:spPr>
          <a:xfrm flipV="1">
            <a:off x="3279656" y="4519615"/>
            <a:ext cx="0" cy="1043717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701"/>
          <p:cNvCxnSpPr/>
          <p:nvPr/>
        </p:nvCxnSpPr>
        <p:spPr>
          <a:xfrm flipV="1">
            <a:off x="3260103" y="2523888"/>
            <a:ext cx="0" cy="1043717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7"/>
          <p:cNvSpPr txBox="1"/>
          <p:nvPr/>
        </p:nvSpPr>
        <p:spPr>
          <a:xfrm>
            <a:off x="8244408" y="2648236"/>
            <a:ext cx="5725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b="1" dirty="0" smtClean="0"/>
              <a:t>OSM </a:t>
            </a:r>
            <a:br>
              <a:rPr lang="en-GB" sz="1350" b="1" dirty="0" smtClean="0"/>
            </a:br>
            <a:r>
              <a:rPr lang="en-GB" sz="1350" b="1" dirty="0" smtClean="0"/>
              <a:t>stack</a:t>
            </a:r>
            <a:endParaRPr lang="en-GB" sz="135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Control </a:t>
            </a:r>
            <a:r>
              <a:rPr lang="en-GB" dirty="0" smtClean="0"/>
              <a:t>Plane </a:t>
            </a:r>
            <a:r>
              <a:rPr lang="en-GB" dirty="0" smtClean="0"/>
              <a:t>C</a:t>
            </a:r>
            <a:r>
              <a:rPr lang="en-GB" dirty="0" smtClean="0"/>
              <a:t>onnectivity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9EBB-5BCE-431C-8BE7-920AB820991E}" type="slidenum">
              <a:rPr lang="en-GB" smtClean="0"/>
              <a:t>10</a:t>
            </a:fld>
            <a:endParaRPr lang="en-GB" dirty="0"/>
          </a:p>
        </p:txBody>
      </p:sp>
      <p:cxnSp>
        <p:nvCxnSpPr>
          <p:cNvPr id="22" name="Straight Connector 701"/>
          <p:cNvCxnSpPr/>
          <p:nvPr/>
        </p:nvCxnSpPr>
        <p:spPr>
          <a:xfrm flipV="1">
            <a:off x="7893075" y="3861049"/>
            <a:ext cx="0" cy="759855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Agrupar 108"/>
          <p:cNvGrpSpPr/>
          <p:nvPr/>
        </p:nvGrpSpPr>
        <p:grpSpPr>
          <a:xfrm>
            <a:off x="6156176" y="4620904"/>
            <a:ext cx="2428851" cy="1562371"/>
            <a:chOff x="6257949" y="4116848"/>
            <a:chExt cx="2428851" cy="1562371"/>
          </a:xfrm>
        </p:grpSpPr>
        <p:sp>
          <p:nvSpPr>
            <p:cNvPr id="7" name="Rectangle 62"/>
            <p:cNvSpPr/>
            <p:nvPr/>
          </p:nvSpPr>
          <p:spPr>
            <a:xfrm>
              <a:off x="6257949" y="4116848"/>
              <a:ext cx="2428851" cy="156237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2225">
              <a:solidFill>
                <a:schemeClr val="accent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8" name="TextBox 63"/>
            <p:cNvSpPr txBox="1"/>
            <p:nvPr/>
          </p:nvSpPr>
          <p:spPr>
            <a:xfrm>
              <a:off x="6314506" y="5375859"/>
              <a:ext cx="52770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NFVI</a:t>
              </a:r>
              <a:endParaRPr lang="en-GB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TextBox 64"/>
            <p:cNvSpPr txBox="1"/>
            <p:nvPr/>
          </p:nvSpPr>
          <p:spPr>
            <a:xfrm>
              <a:off x="6257949" y="4187503"/>
              <a:ext cx="758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Compute</a:t>
              </a:r>
            </a:p>
            <a:p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nodes</a:t>
              </a:r>
              <a:endParaRPr lang="en-GB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" name="Picture 8"/>
            <p:cNvPicPr>
              <a:picLocks noChangeAspect="1"/>
            </p:cNvPicPr>
            <p:nvPr/>
          </p:nvPicPr>
          <p:blipFill rotWithShape="1">
            <a:blip r:embed="rId3"/>
            <a:srcRect l="1573" t="33863" r="2017" b="33496"/>
            <a:stretch/>
          </p:blipFill>
          <p:spPr>
            <a:xfrm>
              <a:off x="7020272" y="5085184"/>
              <a:ext cx="1397526" cy="369755"/>
            </a:xfrm>
            <a:prstGeom prst="rect">
              <a:avLst/>
            </a:prstGeom>
          </p:spPr>
        </p:pic>
        <p:sp>
          <p:nvSpPr>
            <p:cNvPr id="11" name="TextBox 9"/>
            <p:cNvSpPr txBox="1"/>
            <p:nvPr/>
          </p:nvSpPr>
          <p:spPr>
            <a:xfrm>
              <a:off x="7086401" y="5384249"/>
              <a:ext cx="1302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 Plane Switch</a:t>
              </a:r>
              <a:endParaRPr lang="en-GB" sz="1200" dirty="0"/>
            </a:p>
          </p:txBody>
        </p:sp>
        <p:grpSp>
          <p:nvGrpSpPr>
            <p:cNvPr id="12" name="Group 16"/>
            <p:cNvGrpSpPr/>
            <p:nvPr/>
          </p:nvGrpSpPr>
          <p:grpSpPr>
            <a:xfrm>
              <a:off x="7198054" y="4833904"/>
              <a:ext cx="99987" cy="312957"/>
              <a:chOff x="7344000" y="3276000"/>
              <a:chExt cx="144000" cy="468000"/>
            </a:xfrm>
          </p:grpSpPr>
          <p:cxnSp>
            <p:nvCxnSpPr>
              <p:cNvPr id="13" name="Straight Connector 13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69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70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71"/>
            <p:cNvGrpSpPr/>
            <p:nvPr/>
          </p:nvGrpSpPr>
          <p:grpSpPr>
            <a:xfrm>
              <a:off x="7690344" y="4832308"/>
              <a:ext cx="99987" cy="312957"/>
              <a:chOff x="7344000" y="3276000"/>
              <a:chExt cx="144000" cy="468000"/>
            </a:xfrm>
          </p:grpSpPr>
          <p:cxnSp>
            <p:nvCxnSpPr>
              <p:cNvPr id="17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4328" y="4187503"/>
              <a:ext cx="482027" cy="631634"/>
            </a:xfrm>
            <a:prstGeom prst="rect">
              <a:avLst/>
            </a:prstGeom>
          </p:spPr>
        </p:pic>
        <p:pic>
          <p:nvPicPr>
            <p:cNvPr id="23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1110" y="4191687"/>
              <a:ext cx="482027" cy="631634"/>
            </a:xfrm>
            <a:prstGeom prst="rect">
              <a:avLst/>
            </a:prstGeom>
          </p:spPr>
        </p:pic>
        <p:grpSp>
          <p:nvGrpSpPr>
            <p:cNvPr id="29" name="Group 71"/>
            <p:cNvGrpSpPr/>
            <p:nvPr/>
          </p:nvGrpSpPr>
          <p:grpSpPr>
            <a:xfrm>
              <a:off x="8163920" y="4827632"/>
              <a:ext cx="99987" cy="312957"/>
              <a:chOff x="7344000" y="3276000"/>
              <a:chExt cx="144000" cy="468000"/>
            </a:xfrm>
          </p:grpSpPr>
          <p:cxnSp>
            <p:nvCxnSpPr>
              <p:cNvPr id="30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7904" y="4199430"/>
              <a:ext cx="482027" cy="631634"/>
            </a:xfrm>
            <a:prstGeom prst="rect">
              <a:avLst/>
            </a:prstGeom>
          </p:spPr>
        </p:pic>
      </p:grpSp>
      <p:sp>
        <p:nvSpPr>
          <p:cNvPr id="47" name="Rectangle 697"/>
          <p:cNvSpPr/>
          <p:nvPr/>
        </p:nvSpPr>
        <p:spPr>
          <a:xfrm>
            <a:off x="6012160" y="2708920"/>
            <a:ext cx="520435" cy="290189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NAT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8" name="Rectangle 697"/>
          <p:cNvSpPr/>
          <p:nvPr/>
        </p:nvSpPr>
        <p:spPr>
          <a:xfrm>
            <a:off x="6012160" y="3068960"/>
            <a:ext cx="520435" cy="290189"/>
          </a:xfrm>
          <a:prstGeom prst="rect">
            <a:avLst/>
          </a:prstGeom>
          <a:solidFill>
            <a:schemeClr val="tx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VPN</a:t>
            </a:r>
          </a:p>
        </p:txBody>
      </p:sp>
      <p:cxnSp>
        <p:nvCxnSpPr>
          <p:cNvPr id="64" name="Straight Connector 701"/>
          <p:cNvCxnSpPr/>
          <p:nvPr/>
        </p:nvCxnSpPr>
        <p:spPr>
          <a:xfrm flipV="1">
            <a:off x="6603039" y="3717032"/>
            <a:ext cx="949524" cy="8237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701"/>
          <p:cNvCxnSpPr/>
          <p:nvPr/>
        </p:nvCxnSpPr>
        <p:spPr>
          <a:xfrm>
            <a:off x="7197298" y="2951307"/>
            <a:ext cx="9607" cy="1669597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01"/>
          <p:cNvCxnSpPr/>
          <p:nvPr/>
        </p:nvCxnSpPr>
        <p:spPr>
          <a:xfrm flipV="1">
            <a:off x="7206905" y="2961800"/>
            <a:ext cx="374282" cy="5402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Imagen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461" y="3095995"/>
            <a:ext cx="634175" cy="630032"/>
          </a:xfrm>
          <a:prstGeom prst="rect">
            <a:avLst/>
          </a:prstGeom>
        </p:spPr>
      </p:pic>
      <p:cxnSp>
        <p:nvCxnSpPr>
          <p:cNvPr id="91" name="Straight Connector 701"/>
          <p:cNvCxnSpPr/>
          <p:nvPr/>
        </p:nvCxnSpPr>
        <p:spPr>
          <a:xfrm flipV="1">
            <a:off x="7006979" y="2817332"/>
            <a:ext cx="0" cy="1043717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701"/>
          <p:cNvCxnSpPr/>
          <p:nvPr/>
        </p:nvCxnSpPr>
        <p:spPr>
          <a:xfrm flipV="1">
            <a:off x="6603039" y="3876289"/>
            <a:ext cx="949524" cy="1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701"/>
          <p:cNvCxnSpPr/>
          <p:nvPr/>
        </p:nvCxnSpPr>
        <p:spPr>
          <a:xfrm flipH="1">
            <a:off x="7006979" y="2817330"/>
            <a:ext cx="574208" cy="5553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Agrupar 109"/>
          <p:cNvGrpSpPr/>
          <p:nvPr/>
        </p:nvGrpSpPr>
        <p:grpSpPr>
          <a:xfrm>
            <a:off x="435376" y="1701751"/>
            <a:ext cx="2071070" cy="1351522"/>
            <a:chOff x="6257949" y="4116848"/>
            <a:chExt cx="2428851" cy="1618334"/>
          </a:xfrm>
        </p:grpSpPr>
        <p:sp>
          <p:nvSpPr>
            <p:cNvPr id="111" name="Rectangle 62"/>
            <p:cNvSpPr/>
            <p:nvPr/>
          </p:nvSpPr>
          <p:spPr>
            <a:xfrm>
              <a:off x="6257949" y="4116848"/>
              <a:ext cx="2428851" cy="156237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2225">
              <a:solidFill>
                <a:schemeClr val="accent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12" name="TextBox 63"/>
            <p:cNvSpPr txBox="1"/>
            <p:nvPr/>
          </p:nvSpPr>
          <p:spPr>
            <a:xfrm>
              <a:off x="6314506" y="5375859"/>
              <a:ext cx="618872" cy="359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NFVI</a:t>
              </a:r>
              <a:endParaRPr lang="en-GB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3" name="TextBox 64"/>
            <p:cNvSpPr txBox="1"/>
            <p:nvPr/>
          </p:nvSpPr>
          <p:spPr>
            <a:xfrm>
              <a:off x="6257949" y="4187503"/>
              <a:ext cx="889657" cy="552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Compute</a:t>
              </a:r>
            </a:p>
            <a:p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nodes</a:t>
              </a:r>
              <a:endParaRPr lang="en-GB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14" name="Picture 8"/>
            <p:cNvPicPr>
              <a:picLocks noChangeAspect="1"/>
            </p:cNvPicPr>
            <p:nvPr/>
          </p:nvPicPr>
          <p:blipFill rotWithShape="1">
            <a:blip r:embed="rId3"/>
            <a:srcRect l="1573" t="33863" r="2017" b="33496"/>
            <a:stretch/>
          </p:blipFill>
          <p:spPr>
            <a:xfrm>
              <a:off x="7020272" y="5085184"/>
              <a:ext cx="1397526" cy="369755"/>
            </a:xfrm>
            <a:prstGeom prst="rect">
              <a:avLst/>
            </a:prstGeom>
          </p:spPr>
        </p:pic>
        <p:sp>
          <p:nvSpPr>
            <p:cNvPr id="115" name="TextBox 9"/>
            <p:cNvSpPr txBox="1"/>
            <p:nvPr/>
          </p:nvSpPr>
          <p:spPr>
            <a:xfrm>
              <a:off x="7086401" y="5384249"/>
              <a:ext cx="1526950" cy="331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 Plane Switch</a:t>
              </a:r>
              <a:endParaRPr lang="en-GB" sz="1200" dirty="0"/>
            </a:p>
          </p:txBody>
        </p:sp>
        <p:grpSp>
          <p:nvGrpSpPr>
            <p:cNvPr id="116" name="Group 16"/>
            <p:cNvGrpSpPr/>
            <p:nvPr/>
          </p:nvGrpSpPr>
          <p:grpSpPr>
            <a:xfrm>
              <a:off x="7198054" y="4833904"/>
              <a:ext cx="99987" cy="312957"/>
              <a:chOff x="7344000" y="3276000"/>
              <a:chExt cx="144000" cy="468000"/>
            </a:xfrm>
          </p:grpSpPr>
          <p:cxnSp>
            <p:nvCxnSpPr>
              <p:cNvPr id="128" name="Straight Connector 13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69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70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71"/>
            <p:cNvGrpSpPr/>
            <p:nvPr/>
          </p:nvGrpSpPr>
          <p:grpSpPr>
            <a:xfrm>
              <a:off x="7690344" y="4832308"/>
              <a:ext cx="99987" cy="312957"/>
              <a:chOff x="7344000" y="3276000"/>
              <a:chExt cx="144000" cy="468000"/>
            </a:xfrm>
          </p:grpSpPr>
          <p:cxnSp>
            <p:nvCxnSpPr>
              <p:cNvPr id="125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8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4328" y="4187503"/>
              <a:ext cx="482027" cy="631634"/>
            </a:xfrm>
            <a:prstGeom prst="rect">
              <a:avLst/>
            </a:prstGeom>
          </p:spPr>
        </p:pic>
        <p:pic>
          <p:nvPicPr>
            <p:cNvPr id="119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1110" y="4191687"/>
              <a:ext cx="482027" cy="631634"/>
            </a:xfrm>
            <a:prstGeom prst="rect">
              <a:avLst/>
            </a:prstGeom>
          </p:spPr>
        </p:pic>
        <p:grpSp>
          <p:nvGrpSpPr>
            <p:cNvPr id="120" name="Group 71"/>
            <p:cNvGrpSpPr/>
            <p:nvPr/>
          </p:nvGrpSpPr>
          <p:grpSpPr>
            <a:xfrm>
              <a:off x="8163920" y="4827632"/>
              <a:ext cx="99987" cy="312957"/>
              <a:chOff x="7344000" y="3276000"/>
              <a:chExt cx="144000" cy="468000"/>
            </a:xfrm>
          </p:grpSpPr>
          <p:cxnSp>
            <p:nvCxnSpPr>
              <p:cNvPr id="122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1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7904" y="4199430"/>
              <a:ext cx="482027" cy="631634"/>
            </a:xfrm>
            <a:prstGeom prst="rect">
              <a:avLst/>
            </a:prstGeom>
          </p:spPr>
        </p:pic>
      </p:grpSp>
      <p:grpSp>
        <p:nvGrpSpPr>
          <p:cNvPr id="173" name="Agrupar 172"/>
          <p:cNvGrpSpPr/>
          <p:nvPr/>
        </p:nvGrpSpPr>
        <p:grpSpPr>
          <a:xfrm>
            <a:off x="448512" y="4982467"/>
            <a:ext cx="2071070" cy="1351522"/>
            <a:chOff x="6257949" y="4116848"/>
            <a:chExt cx="2428851" cy="1618334"/>
          </a:xfrm>
        </p:grpSpPr>
        <p:sp>
          <p:nvSpPr>
            <p:cNvPr id="174" name="Rectangle 62"/>
            <p:cNvSpPr/>
            <p:nvPr/>
          </p:nvSpPr>
          <p:spPr>
            <a:xfrm>
              <a:off x="6257949" y="4116848"/>
              <a:ext cx="2428851" cy="156237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2225">
              <a:solidFill>
                <a:schemeClr val="accent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175" name="TextBox 63"/>
            <p:cNvSpPr txBox="1"/>
            <p:nvPr/>
          </p:nvSpPr>
          <p:spPr>
            <a:xfrm>
              <a:off x="6314506" y="5375859"/>
              <a:ext cx="618872" cy="359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NFVI</a:t>
              </a:r>
              <a:endParaRPr lang="en-GB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6" name="TextBox 64"/>
            <p:cNvSpPr txBox="1"/>
            <p:nvPr/>
          </p:nvSpPr>
          <p:spPr>
            <a:xfrm>
              <a:off x="6257949" y="4187503"/>
              <a:ext cx="889657" cy="552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Compute</a:t>
              </a:r>
            </a:p>
            <a:p>
              <a:r>
                <a:rPr lang="en-GB" sz="1200" dirty="0" smtClean="0">
                  <a:solidFill>
                    <a:schemeClr val="accent1">
                      <a:lumMod val="50000"/>
                    </a:schemeClr>
                  </a:solidFill>
                </a:rPr>
                <a:t>nodes</a:t>
              </a:r>
              <a:endParaRPr lang="en-GB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77" name="Picture 8"/>
            <p:cNvPicPr>
              <a:picLocks noChangeAspect="1"/>
            </p:cNvPicPr>
            <p:nvPr/>
          </p:nvPicPr>
          <p:blipFill rotWithShape="1">
            <a:blip r:embed="rId3"/>
            <a:srcRect l="1573" t="33863" r="2017" b="33496"/>
            <a:stretch/>
          </p:blipFill>
          <p:spPr>
            <a:xfrm>
              <a:off x="7020272" y="5085184"/>
              <a:ext cx="1397526" cy="369755"/>
            </a:xfrm>
            <a:prstGeom prst="rect">
              <a:avLst/>
            </a:prstGeom>
          </p:spPr>
        </p:pic>
        <p:sp>
          <p:nvSpPr>
            <p:cNvPr id="178" name="TextBox 9"/>
            <p:cNvSpPr txBox="1"/>
            <p:nvPr/>
          </p:nvSpPr>
          <p:spPr>
            <a:xfrm>
              <a:off x="7086401" y="5384249"/>
              <a:ext cx="1526950" cy="331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Data Plane Switch</a:t>
              </a:r>
              <a:endParaRPr lang="en-GB" sz="1200" dirty="0"/>
            </a:p>
          </p:txBody>
        </p:sp>
        <p:grpSp>
          <p:nvGrpSpPr>
            <p:cNvPr id="179" name="Group 16"/>
            <p:cNvGrpSpPr/>
            <p:nvPr/>
          </p:nvGrpSpPr>
          <p:grpSpPr>
            <a:xfrm>
              <a:off x="7198054" y="4833904"/>
              <a:ext cx="99987" cy="312957"/>
              <a:chOff x="7344000" y="3276000"/>
              <a:chExt cx="144000" cy="468000"/>
            </a:xfrm>
          </p:grpSpPr>
          <p:cxnSp>
            <p:nvCxnSpPr>
              <p:cNvPr id="191" name="Straight Connector 13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69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70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71"/>
            <p:cNvGrpSpPr/>
            <p:nvPr/>
          </p:nvGrpSpPr>
          <p:grpSpPr>
            <a:xfrm>
              <a:off x="7690344" y="4832308"/>
              <a:ext cx="99987" cy="312957"/>
              <a:chOff x="7344000" y="3276000"/>
              <a:chExt cx="144000" cy="468000"/>
            </a:xfrm>
          </p:grpSpPr>
          <p:cxnSp>
            <p:nvCxnSpPr>
              <p:cNvPr id="188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1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24328" y="4187503"/>
              <a:ext cx="482027" cy="631634"/>
            </a:xfrm>
            <a:prstGeom prst="rect">
              <a:avLst/>
            </a:prstGeom>
          </p:spPr>
        </p:pic>
        <p:pic>
          <p:nvPicPr>
            <p:cNvPr id="182" name="Picture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1110" y="4191687"/>
              <a:ext cx="482027" cy="631634"/>
            </a:xfrm>
            <a:prstGeom prst="rect">
              <a:avLst/>
            </a:prstGeom>
          </p:spPr>
        </p:pic>
        <p:grpSp>
          <p:nvGrpSpPr>
            <p:cNvPr id="183" name="Group 71"/>
            <p:cNvGrpSpPr/>
            <p:nvPr/>
          </p:nvGrpSpPr>
          <p:grpSpPr>
            <a:xfrm>
              <a:off x="8163920" y="4827632"/>
              <a:ext cx="99987" cy="312957"/>
              <a:chOff x="7344000" y="3276000"/>
              <a:chExt cx="144000" cy="468000"/>
            </a:xfrm>
          </p:grpSpPr>
          <p:cxnSp>
            <p:nvCxnSpPr>
              <p:cNvPr id="185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4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97904" y="4199430"/>
              <a:ext cx="482027" cy="631634"/>
            </a:xfrm>
            <a:prstGeom prst="rect">
              <a:avLst/>
            </a:prstGeom>
          </p:spPr>
        </p:pic>
      </p:grpSp>
      <p:cxnSp>
        <p:nvCxnSpPr>
          <p:cNvPr id="217" name="Straight Connector 701"/>
          <p:cNvCxnSpPr/>
          <p:nvPr/>
        </p:nvCxnSpPr>
        <p:spPr>
          <a:xfrm flipV="1">
            <a:off x="2512235" y="5945553"/>
            <a:ext cx="594597" cy="1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701"/>
          <p:cNvCxnSpPr/>
          <p:nvPr/>
        </p:nvCxnSpPr>
        <p:spPr>
          <a:xfrm>
            <a:off x="2519807" y="2387604"/>
            <a:ext cx="436469" cy="11406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" name="Imagen 2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406" y="1781811"/>
            <a:ext cx="698500" cy="952500"/>
          </a:xfrm>
          <a:prstGeom prst="rect">
            <a:avLst/>
          </a:prstGeom>
        </p:spPr>
      </p:pic>
      <p:cxnSp>
        <p:nvCxnSpPr>
          <p:cNvPr id="237" name="Straight Connector 701"/>
          <p:cNvCxnSpPr>
            <a:stCxn id="111" idx="2"/>
          </p:cNvCxnSpPr>
          <p:nvPr/>
        </p:nvCxnSpPr>
        <p:spPr>
          <a:xfrm flipH="1">
            <a:off x="1468823" y="3006538"/>
            <a:ext cx="2088" cy="338876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701"/>
          <p:cNvCxnSpPr/>
          <p:nvPr/>
        </p:nvCxnSpPr>
        <p:spPr>
          <a:xfrm>
            <a:off x="1484047" y="3350747"/>
            <a:ext cx="1414414" cy="0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701"/>
          <p:cNvCxnSpPr/>
          <p:nvPr/>
        </p:nvCxnSpPr>
        <p:spPr>
          <a:xfrm>
            <a:off x="1468823" y="4676946"/>
            <a:ext cx="1429638" cy="3124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6" name="Imagen 2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018" y="5383754"/>
            <a:ext cx="698500" cy="952500"/>
          </a:xfrm>
          <a:prstGeom prst="rect">
            <a:avLst/>
          </a:prstGeom>
        </p:spPr>
      </p:pic>
      <p:cxnSp>
        <p:nvCxnSpPr>
          <p:cNvPr id="248" name="Straight Connector 701"/>
          <p:cNvCxnSpPr/>
          <p:nvPr/>
        </p:nvCxnSpPr>
        <p:spPr>
          <a:xfrm>
            <a:off x="1468823" y="4676946"/>
            <a:ext cx="0" cy="290565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701"/>
          <p:cNvCxnSpPr/>
          <p:nvPr/>
        </p:nvCxnSpPr>
        <p:spPr>
          <a:xfrm flipV="1">
            <a:off x="3507593" y="4356095"/>
            <a:ext cx="704367" cy="225035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701"/>
          <p:cNvCxnSpPr/>
          <p:nvPr/>
        </p:nvCxnSpPr>
        <p:spPr>
          <a:xfrm flipV="1">
            <a:off x="3427963" y="4221088"/>
            <a:ext cx="1601173" cy="514821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Cilindro 255"/>
          <p:cNvSpPr/>
          <p:nvPr/>
        </p:nvSpPr>
        <p:spPr>
          <a:xfrm rot="4456299">
            <a:off x="4533205" y="3595533"/>
            <a:ext cx="337774" cy="1372124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7" name="Straight Connector 701"/>
          <p:cNvCxnSpPr/>
          <p:nvPr/>
        </p:nvCxnSpPr>
        <p:spPr>
          <a:xfrm flipV="1">
            <a:off x="5271854" y="3835397"/>
            <a:ext cx="704367" cy="225035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701"/>
          <p:cNvCxnSpPr/>
          <p:nvPr/>
        </p:nvCxnSpPr>
        <p:spPr>
          <a:xfrm flipV="1">
            <a:off x="5299449" y="3907399"/>
            <a:ext cx="897321" cy="270867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701"/>
          <p:cNvCxnSpPr/>
          <p:nvPr/>
        </p:nvCxnSpPr>
        <p:spPr>
          <a:xfrm>
            <a:off x="3515891" y="3429000"/>
            <a:ext cx="696069" cy="28547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701"/>
          <p:cNvCxnSpPr/>
          <p:nvPr/>
        </p:nvCxnSpPr>
        <p:spPr>
          <a:xfrm>
            <a:off x="3522448" y="3573016"/>
            <a:ext cx="689512" cy="31191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Cilindro 256"/>
          <p:cNvSpPr/>
          <p:nvPr/>
        </p:nvSpPr>
        <p:spPr>
          <a:xfrm rot="5579346">
            <a:off x="4493137" y="2879834"/>
            <a:ext cx="360835" cy="1333277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78" name="Straight Connector 701"/>
          <p:cNvCxnSpPr/>
          <p:nvPr/>
        </p:nvCxnSpPr>
        <p:spPr>
          <a:xfrm>
            <a:off x="5255079" y="3651483"/>
            <a:ext cx="689512" cy="31191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701"/>
          <p:cNvCxnSpPr/>
          <p:nvPr/>
        </p:nvCxnSpPr>
        <p:spPr>
          <a:xfrm>
            <a:off x="5251800" y="3501008"/>
            <a:ext cx="906881" cy="38611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632" y="3417309"/>
            <a:ext cx="634175" cy="630032"/>
          </a:xfrm>
          <a:prstGeom prst="rect">
            <a:avLst/>
          </a:prstGeom>
        </p:spPr>
      </p:pic>
      <p:sp>
        <p:nvSpPr>
          <p:cNvPr id="286" name="TextBox 53"/>
          <p:cNvSpPr txBox="1"/>
          <p:nvPr/>
        </p:nvSpPr>
        <p:spPr>
          <a:xfrm>
            <a:off x="4184811" y="1539615"/>
            <a:ext cx="2187390" cy="881273"/>
          </a:xfrm>
          <a:prstGeom prst="rect">
            <a:avLst/>
          </a:prstGeom>
          <a:ln cap="rnd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r>
              <a:rPr lang="en-GB" sz="1200" u="sng" dirty="0" smtClean="0">
                <a:solidFill>
                  <a:srgbClr val="FFAC23"/>
                </a:solidFill>
              </a:rPr>
              <a:t>VIM management</a:t>
            </a:r>
            <a:endParaRPr lang="en-GB" sz="1200" u="sng" dirty="0" smtClean="0">
              <a:solidFill>
                <a:srgbClr val="FF0000"/>
              </a:solidFill>
            </a:endParaRPr>
          </a:p>
          <a:p>
            <a:r>
              <a:rPr lang="en-GB" sz="1200" u="sng" dirty="0" smtClean="0">
                <a:solidFill>
                  <a:srgbClr val="FF0000"/>
                </a:solidFill>
              </a:rPr>
              <a:t>Infrastructure management</a:t>
            </a:r>
            <a:endParaRPr lang="en-GB" sz="1200" dirty="0" smtClean="0"/>
          </a:p>
          <a:p>
            <a:r>
              <a:rPr lang="en-GB" sz="1200" u="sng" dirty="0" smtClean="0">
                <a:solidFill>
                  <a:srgbClr val="92D050"/>
                </a:solidFill>
              </a:rPr>
              <a:t>Telco/VNF management</a:t>
            </a:r>
          </a:p>
        </p:txBody>
      </p:sp>
      <p:sp>
        <p:nvSpPr>
          <p:cNvPr id="290" name="CuadroTexto 289"/>
          <p:cNvSpPr txBox="1"/>
          <p:nvPr/>
        </p:nvSpPr>
        <p:spPr>
          <a:xfrm>
            <a:off x="207378" y="3411011"/>
            <a:ext cx="709004" cy="36004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algn="r"/>
            <a:r>
              <a:rPr lang="en-GB" b="1" dirty="0" err="1" smtClean="0"/>
              <a:t>ITAv</a:t>
            </a:r>
            <a:endParaRPr lang="en-GB" b="1" dirty="0" smtClean="0"/>
          </a:p>
        </p:txBody>
      </p:sp>
      <p:sp>
        <p:nvSpPr>
          <p:cNvPr id="291" name="CuadroTexto 290"/>
          <p:cNvSpPr txBox="1"/>
          <p:nvPr/>
        </p:nvSpPr>
        <p:spPr>
          <a:xfrm>
            <a:off x="62498" y="4417202"/>
            <a:ext cx="1273602" cy="7669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GB" b="1" dirty="0" smtClean="0"/>
              <a:t>UNIVBRIS</a:t>
            </a:r>
          </a:p>
        </p:txBody>
      </p:sp>
      <p:sp>
        <p:nvSpPr>
          <p:cNvPr id="292" name="CuadroTexto 291"/>
          <p:cNvSpPr txBox="1"/>
          <p:nvPr/>
        </p:nvSpPr>
        <p:spPr>
          <a:xfrm>
            <a:off x="7441364" y="1887348"/>
            <a:ext cx="1273602" cy="7669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GB" b="1" dirty="0" smtClean="0"/>
              <a:t>UC3M</a:t>
            </a:r>
          </a:p>
        </p:txBody>
      </p:sp>
      <p:pic>
        <p:nvPicPr>
          <p:cNvPr id="293" name="Imagen 29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2298576"/>
            <a:ext cx="952500" cy="914400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615" y="4392038"/>
            <a:ext cx="634175" cy="630032"/>
          </a:xfrm>
          <a:prstGeom prst="rect">
            <a:avLst/>
          </a:prstGeom>
        </p:spPr>
      </p:pic>
      <p:sp>
        <p:nvSpPr>
          <p:cNvPr id="297" name="TextBox 47"/>
          <p:cNvSpPr txBox="1"/>
          <p:nvPr/>
        </p:nvSpPr>
        <p:spPr>
          <a:xfrm flipH="1">
            <a:off x="3306161" y="2608772"/>
            <a:ext cx="567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smtClean="0"/>
              <a:t>VIM</a:t>
            </a:r>
            <a:endParaRPr lang="en-GB" sz="1350" b="1" dirty="0"/>
          </a:p>
        </p:txBody>
      </p:sp>
      <p:sp>
        <p:nvSpPr>
          <p:cNvPr id="298" name="TextBox 47"/>
          <p:cNvSpPr txBox="1"/>
          <p:nvPr/>
        </p:nvSpPr>
        <p:spPr>
          <a:xfrm flipH="1">
            <a:off x="-2056134" y="1718107"/>
            <a:ext cx="567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smtClean="0"/>
              <a:t>VIM</a:t>
            </a:r>
            <a:endParaRPr lang="en-GB" sz="1350" b="1" dirty="0"/>
          </a:p>
        </p:txBody>
      </p:sp>
      <p:sp>
        <p:nvSpPr>
          <p:cNvPr id="299" name="TextBox 47"/>
          <p:cNvSpPr txBox="1"/>
          <p:nvPr/>
        </p:nvSpPr>
        <p:spPr>
          <a:xfrm flipH="1">
            <a:off x="3276411" y="6206309"/>
            <a:ext cx="567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smtClean="0"/>
              <a:t>VIM</a:t>
            </a:r>
            <a:endParaRPr lang="en-GB" sz="1350" b="1" dirty="0"/>
          </a:p>
        </p:txBody>
      </p:sp>
      <p:pic>
        <p:nvPicPr>
          <p:cNvPr id="300" name="Imagen 2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1539" y="3327090"/>
            <a:ext cx="698500" cy="952500"/>
          </a:xfrm>
          <a:prstGeom prst="rect">
            <a:avLst/>
          </a:prstGeom>
        </p:spPr>
      </p:pic>
      <p:sp>
        <p:nvSpPr>
          <p:cNvPr id="301" name="TextBox 47"/>
          <p:cNvSpPr txBox="1"/>
          <p:nvPr/>
        </p:nvSpPr>
        <p:spPr>
          <a:xfrm flipH="1">
            <a:off x="8241725" y="3647068"/>
            <a:ext cx="5670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smtClean="0"/>
              <a:t>VIM</a:t>
            </a:r>
            <a:endParaRPr lang="en-GB" sz="1350" b="1" dirty="0"/>
          </a:p>
        </p:txBody>
      </p:sp>
    </p:spTree>
    <p:extLst>
      <p:ext uri="{BB962C8B-B14F-4D97-AF65-F5344CB8AC3E}">
        <p14:creationId xmlns:p14="http://schemas.microsoft.com/office/powerpoint/2010/main" val="483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Orchestration</a:t>
            </a:r>
            <a:r>
              <a:rPr lang="en-US" dirty="0" smtClean="0"/>
              <a:t> @ 5TONIC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9EBB-5BCE-431C-8BE7-920AB820991E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69" name="Agrupar 68"/>
          <p:cNvGrpSpPr/>
          <p:nvPr/>
        </p:nvGrpSpPr>
        <p:grpSpPr>
          <a:xfrm>
            <a:off x="297843" y="5033067"/>
            <a:ext cx="2435662" cy="1564285"/>
            <a:chOff x="6251138" y="4116848"/>
            <a:chExt cx="2435662" cy="1564285"/>
          </a:xfrm>
        </p:grpSpPr>
        <p:sp>
          <p:nvSpPr>
            <p:cNvPr id="71" name="Rectangle 62"/>
            <p:cNvSpPr/>
            <p:nvPr/>
          </p:nvSpPr>
          <p:spPr>
            <a:xfrm>
              <a:off x="6257949" y="4116848"/>
              <a:ext cx="2428851" cy="156237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2225">
              <a:solidFill>
                <a:schemeClr val="accent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2" name="TextBox 63"/>
            <p:cNvSpPr txBox="1"/>
            <p:nvPr/>
          </p:nvSpPr>
          <p:spPr>
            <a:xfrm>
              <a:off x="6251138" y="5173302"/>
              <a:ext cx="67794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IMDEA</a:t>
              </a:r>
              <a:b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NFVI</a:t>
              </a:r>
              <a:endParaRPr lang="en-US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3" name="TextBox 64"/>
            <p:cNvSpPr txBox="1"/>
            <p:nvPr/>
          </p:nvSpPr>
          <p:spPr>
            <a:xfrm>
              <a:off x="6257949" y="4187503"/>
              <a:ext cx="758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Compute</a:t>
              </a:r>
            </a:p>
            <a:p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nodes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75" name="Picture 8"/>
            <p:cNvPicPr>
              <a:picLocks noChangeAspect="1"/>
            </p:cNvPicPr>
            <p:nvPr/>
          </p:nvPicPr>
          <p:blipFill rotWithShape="1">
            <a:blip r:embed="rId2"/>
            <a:srcRect l="1573" t="33863" r="2017" b="33496"/>
            <a:stretch/>
          </p:blipFill>
          <p:spPr>
            <a:xfrm>
              <a:off x="7020272" y="5085184"/>
              <a:ext cx="1397526" cy="369755"/>
            </a:xfrm>
            <a:prstGeom prst="rect">
              <a:avLst/>
            </a:prstGeom>
          </p:spPr>
        </p:pic>
        <p:sp>
          <p:nvSpPr>
            <p:cNvPr id="76" name="TextBox 9"/>
            <p:cNvSpPr txBox="1"/>
            <p:nvPr/>
          </p:nvSpPr>
          <p:spPr>
            <a:xfrm>
              <a:off x="7086401" y="5384249"/>
              <a:ext cx="1302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 Plane </a:t>
              </a:r>
              <a:r>
                <a:rPr lang="en-US" sz="1200" dirty="0" smtClean="0"/>
                <a:t>Switch</a:t>
              </a:r>
              <a:endParaRPr lang="en-US" sz="1200" dirty="0"/>
            </a:p>
          </p:txBody>
        </p:sp>
        <p:grpSp>
          <p:nvGrpSpPr>
            <p:cNvPr id="77" name="Group 16"/>
            <p:cNvGrpSpPr/>
            <p:nvPr/>
          </p:nvGrpSpPr>
          <p:grpSpPr>
            <a:xfrm>
              <a:off x="7198054" y="4833904"/>
              <a:ext cx="99987" cy="312957"/>
              <a:chOff x="7344000" y="3276000"/>
              <a:chExt cx="144000" cy="468000"/>
            </a:xfrm>
          </p:grpSpPr>
          <p:cxnSp>
            <p:nvCxnSpPr>
              <p:cNvPr id="92" name="Straight Connector 13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69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70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1"/>
            <p:cNvGrpSpPr/>
            <p:nvPr/>
          </p:nvGrpSpPr>
          <p:grpSpPr>
            <a:xfrm>
              <a:off x="7690344" y="4832308"/>
              <a:ext cx="99987" cy="312957"/>
              <a:chOff x="7344000" y="3276000"/>
              <a:chExt cx="144000" cy="468000"/>
            </a:xfrm>
          </p:grpSpPr>
          <p:cxnSp>
            <p:nvCxnSpPr>
              <p:cNvPr id="88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4187503"/>
              <a:ext cx="482027" cy="631634"/>
            </a:xfrm>
            <a:prstGeom prst="rect">
              <a:avLst/>
            </a:prstGeom>
          </p:spPr>
        </p:pic>
        <p:pic>
          <p:nvPicPr>
            <p:cNvPr id="80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1110" y="4191687"/>
              <a:ext cx="482027" cy="631634"/>
            </a:xfrm>
            <a:prstGeom prst="rect">
              <a:avLst/>
            </a:prstGeom>
          </p:spPr>
        </p:pic>
        <p:grpSp>
          <p:nvGrpSpPr>
            <p:cNvPr id="81" name="Group 71"/>
            <p:cNvGrpSpPr/>
            <p:nvPr/>
          </p:nvGrpSpPr>
          <p:grpSpPr>
            <a:xfrm>
              <a:off x="8163920" y="4827632"/>
              <a:ext cx="99987" cy="312957"/>
              <a:chOff x="7344000" y="3276000"/>
              <a:chExt cx="144000" cy="468000"/>
            </a:xfrm>
          </p:grpSpPr>
          <p:cxnSp>
            <p:nvCxnSpPr>
              <p:cNvPr id="83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2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904" y="4199430"/>
              <a:ext cx="482027" cy="631634"/>
            </a:xfrm>
            <a:prstGeom prst="rect">
              <a:avLst/>
            </a:prstGeom>
          </p:spPr>
        </p:pic>
      </p:grpSp>
      <p:sp>
        <p:nvSpPr>
          <p:cNvPr id="95" name="Rectángulo redondeado 94"/>
          <p:cNvSpPr/>
          <p:nvPr/>
        </p:nvSpPr>
        <p:spPr>
          <a:xfrm>
            <a:off x="306142" y="1711345"/>
            <a:ext cx="5122920" cy="27233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∂∂©</a:t>
            </a:r>
            <a:endParaRPr lang="en-US" dirty="0"/>
          </a:p>
        </p:txBody>
      </p:sp>
      <p:sp>
        <p:nvSpPr>
          <p:cNvPr id="96" name="Rectángulo redondeado 95"/>
          <p:cNvSpPr/>
          <p:nvPr/>
        </p:nvSpPr>
        <p:spPr>
          <a:xfrm>
            <a:off x="784562" y="2072385"/>
            <a:ext cx="4221607" cy="6679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7" name="Rectángulo redondeado 96"/>
          <p:cNvSpPr/>
          <p:nvPr/>
        </p:nvSpPr>
        <p:spPr>
          <a:xfrm>
            <a:off x="762890" y="3183503"/>
            <a:ext cx="1454735" cy="966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8" name="Imagen 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9" y="1302449"/>
            <a:ext cx="965200" cy="825500"/>
          </a:xfrm>
          <a:prstGeom prst="rect">
            <a:avLst/>
          </a:prstGeom>
        </p:spPr>
      </p:pic>
      <p:cxnSp>
        <p:nvCxnSpPr>
          <p:cNvPr id="99" name="Conector recto 98"/>
          <p:cNvCxnSpPr/>
          <p:nvPr/>
        </p:nvCxnSpPr>
        <p:spPr bwMode="auto">
          <a:xfrm>
            <a:off x="6478963" y="2407376"/>
            <a:ext cx="757333" cy="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00" name="AutoShape 5"/>
          <p:cNvSpPr>
            <a:spLocks noChangeArrowheads="1"/>
          </p:cNvSpPr>
          <p:nvPr/>
        </p:nvSpPr>
        <p:spPr bwMode="blackWhite">
          <a:xfrm>
            <a:off x="5821657" y="1539158"/>
            <a:ext cx="793904" cy="525536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9050">
            <a:solidFill>
              <a:srgbClr val="003EBA"/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sz="1200" i="1" dirty="0" smtClean="0"/>
              <a:t>VPN gateway</a:t>
            </a:r>
            <a:endParaRPr lang="en-US" sz="1200" i="1" dirty="0"/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007" y="1384022"/>
            <a:ext cx="250986" cy="398955"/>
          </a:xfrm>
          <a:prstGeom prst="rect">
            <a:avLst/>
          </a:prstGeom>
        </p:spPr>
      </p:pic>
      <p:cxnSp>
        <p:nvCxnSpPr>
          <p:cNvPr id="102" name="Conector recto 101"/>
          <p:cNvCxnSpPr>
            <a:stCxn id="122" idx="3"/>
          </p:cNvCxnSpPr>
          <p:nvPr/>
        </p:nvCxnSpPr>
        <p:spPr bwMode="auto">
          <a:xfrm>
            <a:off x="5006169" y="2406347"/>
            <a:ext cx="1293784" cy="142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03" name="Straight Connector 701"/>
          <p:cNvCxnSpPr/>
          <p:nvPr/>
        </p:nvCxnSpPr>
        <p:spPr>
          <a:xfrm flipH="1" flipV="1">
            <a:off x="1497826" y="4158775"/>
            <a:ext cx="10135" cy="883987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Agrupar 103"/>
          <p:cNvGrpSpPr/>
          <p:nvPr/>
        </p:nvGrpSpPr>
        <p:grpSpPr>
          <a:xfrm>
            <a:off x="3000211" y="5033067"/>
            <a:ext cx="2428851" cy="1565672"/>
            <a:chOff x="6257949" y="4116848"/>
            <a:chExt cx="2428851" cy="1565672"/>
          </a:xfrm>
        </p:grpSpPr>
        <p:sp>
          <p:nvSpPr>
            <p:cNvPr id="105" name="Rectangle 62"/>
            <p:cNvSpPr/>
            <p:nvPr/>
          </p:nvSpPr>
          <p:spPr>
            <a:xfrm>
              <a:off x="6257949" y="4116848"/>
              <a:ext cx="2428851" cy="156237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25000"/>
              </a:schemeClr>
            </a:solidFill>
            <a:ln w="22225">
              <a:solidFill>
                <a:schemeClr val="accent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6" name="TextBox 63"/>
            <p:cNvSpPr txBox="1"/>
            <p:nvPr/>
          </p:nvSpPr>
          <p:spPr>
            <a:xfrm>
              <a:off x="6271128" y="5174689"/>
              <a:ext cx="142583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5GINFIRE </a:t>
              </a:r>
              <a:b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350" b="1" dirty="0" smtClean="0">
                  <a:solidFill>
                    <a:schemeClr val="accent1">
                      <a:lumMod val="50000"/>
                    </a:schemeClr>
                  </a:solidFill>
                </a:rPr>
                <a:t>NFVI</a:t>
              </a:r>
              <a:endParaRPr lang="en-US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7" name="TextBox 64"/>
            <p:cNvSpPr txBox="1"/>
            <p:nvPr/>
          </p:nvSpPr>
          <p:spPr>
            <a:xfrm>
              <a:off x="6257949" y="4187503"/>
              <a:ext cx="7586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Compute</a:t>
              </a:r>
            </a:p>
            <a:p>
              <a:r>
                <a:rPr lang="en-US" sz="1200" dirty="0" smtClean="0">
                  <a:solidFill>
                    <a:schemeClr val="accent1">
                      <a:lumMod val="50000"/>
                    </a:schemeClr>
                  </a:solidFill>
                </a:rPr>
                <a:t>nodes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108" name="Picture 8"/>
            <p:cNvPicPr>
              <a:picLocks noChangeAspect="1"/>
            </p:cNvPicPr>
            <p:nvPr/>
          </p:nvPicPr>
          <p:blipFill rotWithShape="1">
            <a:blip r:embed="rId2"/>
            <a:srcRect l="1573" t="33863" r="2017" b="33496"/>
            <a:stretch/>
          </p:blipFill>
          <p:spPr>
            <a:xfrm>
              <a:off x="7080284" y="5085184"/>
              <a:ext cx="1397526" cy="369755"/>
            </a:xfrm>
            <a:prstGeom prst="rect">
              <a:avLst/>
            </a:prstGeom>
          </p:spPr>
        </p:pic>
        <p:sp>
          <p:nvSpPr>
            <p:cNvPr id="109" name="TextBox 9"/>
            <p:cNvSpPr txBox="1"/>
            <p:nvPr/>
          </p:nvSpPr>
          <p:spPr>
            <a:xfrm>
              <a:off x="7086401" y="5384249"/>
              <a:ext cx="1302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 Plane </a:t>
              </a:r>
              <a:r>
                <a:rPr lang="en-US" sz="1200" dirty="0" smtClean="0"/>
                <a:t>Switch</a:t>
              </a:r>
              <a:endParaRPr lang="en-US" sz="1200" dirty="0"/>
            </a:p>
          </p:txBody>
        </p:sp>
        <p:grpSp>
          <p:nvGrpSpPr>
            <p:cNvPr id="110" name="Group 16"/>
            <p:cNvGrpSpPr/>
            <p:nvPr/>
          </p:nvGrpSpPr>
          <p:grpSpPr>
            <a:xfrm>
              <a:off x="7198054" y="4833904"/>
              <a:ext cx="99987" cy="312957"/>
              <a:chOff x="7344000" y="3276000"/>
              <a:chExt cx="144000" cy="468000"/>
            </a:xfrm>
          </p:grpSpPr>
          <p:cxnSp>
            <p:nvCxnSpPr>
              <p:cNvPr id="122" name="Straight Connector 13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69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70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71"/>
            <p:cNvGrpSpPr/>
            <p:nvPr/>
          </p:nvGrpSpPr>
          <p:grpSpPr>
            <a:xfrm>
              <a:off x="7690344" y="4832308"/>
              <a:ext cx="99987" cy="312957"/>
              <a:chOff x="7344000" y="3276000"/>
              <a:chExt cx="144000" cy="468000"/>
            </a:xfrm>
          </p:grpSpPr>
          <p:cxnSp>
            <p:nvCxnSpPr>
              <p:cNvPr id="119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2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4187503"/>
              <a:ext cx="482027" cy="631634"/>
            </a:xfrm>
            <a:prstGeom prst="rect">
              <a:avLst/>
            </a:prstGeom>
          </p:spPr>
        </p:pic>
        <p:pic>
          <p:nvPicPr>
            <p:cNvPr id="113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61110" y="4191687"/>
              <a:ext cx="482027" cy="631634"/>
            </a:xfrm>
            <a:prstGeom prst="rect">
              <a:avLst/>
            </a:prstGeom>
          </p:spPr>
        </p:pic>
        <p:grpSp>
          <p:nvGrpSpPr>
            <p:cNvPr id="114" name="Group 71"/>
            <p:cNvGrpSpPr/>
            <p:nvPr/>
          </p:nvGrpSpPr>
          <p:grpSpPr>
            <a:xfrm>
              <a:off x="8163920" y="4827632"/>
              <a:ext cx="99987" cy="312957"/>
              <a:chOff x="7344000" y="3276000"/>
              <a:chExt cx="144000" cy="468000"/>
            </a:xfrm>
          </p:grpSpPr>
          <p:cxnSp>
            <p:nvCxnSpPr>
              <p:cNvPr id="116" name="Straight Connector 72"/>
              <p:cNvCxnSpPr/>
              <p:nvPr/>
            </p:nvCxnSpPr>
            <p:spPr>
              <a:xfrm>
                <a:off x="7344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73"/>
              <p:cNvCxnSpPr/>
              <p:nvPr/>
            </p:nvCxnSpPr>
            <p:spPr>
              <a:xfrm>
                <a:off x="7416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74"/>
              <p:cNvCxnSpPr/>
              <p:nvPr/>
            </p:nvCxnSpPr>
            <p:spPr>
              <a:xfrm>
                <a:off x="7488000" y="3276000"/>
                <a:ext cx="0" cy="46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5" name="Picture 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7904" y="4199430"/>
              <a:ext cx="482027" cy="631634"/>
            </a:xfrm>
            <a:prstGeom prst="rect">
              <a:avLst/>
            </a:prstGeom>
          </p:spPr>
        </p:pic>
      </p:grpSp>
      <p:cxnSp>
        <p:nvCxnSpPr>
          <p:cNvPr id="125" name="Straight Connector 701"/>
          <p:cNvCxnSpPr>
            <a:stCxn id="123" idx="0"/>
          </p:cNvCxnSpPr>
          <p:nvPr/>
        </p:nvCxnSpPr>
        <p:spPr>
          <a:xfrm flipH="1" flipV="1">
            <a:off x="1485132" y="2750172"/>
            <a:ext cx="5126" cy="433331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701"/>
          <p:cNvCxnSpPr/>
          <p:nvPr/>
        </p:nvCxnSpPr>
        <p:spPr>
          <a:xfrm flipH="1" flipV="1">
            <a:off x="2488493" y="2757055"/>
            <a:ext cx="6262" cy="2279455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701"/>
          <p:cNvCxnSpPr/>
          <p:nvPr/>
        </p:nvCxnSpPr>
        <p:spPr>
          <a:xfrm flipH="1" flipV="1">
            <a:off x="4997574" y="2548515"/>
            <a:ext cx="2625229" cy="16389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701"/>
          <p:cNvCxnSpPr/>
          <p:nvPr/>
        </p:nvCxnSpPr>
        <p:spPr>
          <a:xfrm flipH="1" flipV="1">
            <a:off x="5004186" y="2239750"/>
            <a:ext cx="2648660" cy="19285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Imagen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889" y="2118231"/>
            <a:ext cx="554574" cy="550952"/>
          </a:xfrm>
          <a:prstGeom prst="rect">
            <a:avLst/>
          </a:prstGeom>
        </p:spPr>
      </p:pic>
      <p:sp>
        <p:nvSpPr>
          <p:cNvPr id="131" name="Nube 130"/>
          <p:cNvSpPr/>
          <p:nvPr/>
        </p:nvSpPr>
        <p:spPr bwMode="auto">
          <a:xfrm>
            <a:off x="6983570" y="1867812"/>
            <a:ext cx="1438670" cy="105532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Internet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905" y="1754160"/>
            <a:ext cx="958813" cy="281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33" name="Imagen 1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0159" y="2142661"/>
            <a:ext cx="1480061" cy="516781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439" y="3348528"/>
            <a:ext cx="1007386" cy="486539"/>
          </a:xfrm>
          <a:prstGeom prst="rect">
            <a:avLst/>
          </a:prstGeom>
        </p:spPr>
      </p:pic>
      <p:sp>
        <p:nvSpPr>
          <p:cNvPr id="136" name="CuadroTexto 135"/>
          <p:cNvSpPr txBox="1"/>
          <p:nvPr/>
        </p:nvSpPr>
        <p:spPr>
          <a:xfrm>
            <a:off x="1545841" y="3810388"/>
            <a:ext cx="979086" cy="524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i="1" dirty="0" err="1" smtClean="0"/>
              <a:t>Ocata</a:t>
            </a:r>
            <a:endParaRPr lang="en-US" sz="1600" i="1" dirty="0" smtClean="0"/>
          </a:p>
        </p:txBody>
      </p:sp>
      <p:sp>
        <p:nvSpPr>
          <p:cNvPr id="151" name="Rectángulo redondeado 150"/>
          <p:cNvSpPr/>
          <p:nvPr/>
        </p:nvSpPr>
        <p:spPr>
          <a:xfrm>
            <a:off x="3558031" y="3183503"/>
            <a:ext cx="1454735" cy="966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2" name="Straight Connector 701"/>
          <p:cNvCxnSpPr/>
          <p:nvPr/>
        </p:nvCxnSpPr>
        <p:spPr>
          <a:xfrm flipH="1" flipV="1">
            <a:off x="4298960" y="4157374"/>
            <a:ext cx="10135" cy="883987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701"/>
          <p:cNvCxnSpPr/>
          <p:nvPr/>
        </p:nvCxnSpPr>
        <p:spPr>
          <a:xfrm flipH="1" flipV="1">
            <a:off x="4286266" y="2748771"/>
            <a:ext cx="5126" cy="433331"/>
          </a:xfrm>
          <a:prstGeom prst="line">
            <a:avLst/>
          </a:prstGeom>
          <a:ln w="28575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Imagen 1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2573" y="3377607"/>
            <a:ext cx="1007386" cy="486539"/>
          </a:xfrm>
          <a:prstGeom prst="rect">
            <a:avLst/>
          </a:prstGeom>
        </p:spPr>
      </p:pic>
      <p:sp>
        <p:nvSpPr>
          <p:cNvPr id="155" name="CuadroTexto 154"/>
          <p:cNvSpPr txBox="1"/>
          <p:nvPr/>
        </p:nvSpPr>
        <p:spPr>
          <a:xfrm>
            <a:off x="3609752" y="2397375"/>
            <a:ext cx="1425890" cy="524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i="1" dirty="0" err="1" smtClean="0"/>
              <a:t>Relesase</a:t>
            </a:r>
            <a:r>
              <a:rPr lang="en-US" sz="1600" i="1" dirty="0" smtClean="0"/>
              <a:t> TWO </a:t>
            </a:r>
            <a:endParaRPr lang="en-US" sz="1600" i="1" dirty="0" smtClean="0"/>
          </a:p>
        </p:txBody>
      </p:sp>
      <p:cxnSp>
        <p:nvCxnSpPr>
          <p:cNvPr id="156" name="Straight Connector 701"/>
          <p:cNvCxnSpPr/>
          <p:nvPr/>
        </p:nvCxnSpPr>
        <p:spPr>
          <a:xfrm flipH="1" flipV="1">
            <a:off x="3280947" y="2748947"/>
            <a:ext cx="6262" cy="2279455"/>
          </a:xfrm>
          <a:prstGeom prst="line">
            <a:avLst/>
          </a:prstGeom>
          <a:ln w="28575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CuadroTexto 156"/>
          <p:cNvSpPr txBox="1"/>
          <p:nvPr/>
        </p:nvSpPr>
        <p:spPr>
          <a:xfrm>
            <a:off x="4346975" y="3839467"/>
            <a:ext cx="979086" cy="524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i="1" dirty="0" err="1" smtClean="0"/>
              <a:t>Ocata</a:t>
            </a:r>
            <a:endParaRPr lang="en-US" sz="1600" i="1" dirty="0" smtClean="0"/>
          </a:p>
        </p:txBody>
      </p:sp>
      <p:sp>
        <p:nvSpPr>
          <p:cNvPr id="158" name="Llamada rectangular redondeada 157"/>
          <p:cNvSpPr/>
          <p:nvPr/>
        </p:nvSpPr>
        <p:spPr>
          <a:xfrm>
            <a:off x="5593660" y="4077073"/>
            <a:ext cx="3370828" cy="2279277"/>
          </a:xfrm>
          <a:prstGeom prst="wedgeRoundRectCallout">
            <a:avLst>
              <a:gd name="adj1" fmla="val -28927"/>
              <a:gd name="adj2" fmla="val 234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Additional infrastructure (not shown in the figure):</a:t>
            </a:r>
          </a:p>
          <a:p>
            <a:pPr marL="2857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charset="2"/>
              <a:buChar char="v"/>
            </a:pPr>
            <a:r>
              <a:rPr lang="en-US" dirty="0" smtClean="0"/>
              <a:t>3x server computers to support complementary functionalities, such as aiding experimentation (e.g. hosting client applications),  deployment of a network management system (</a:t>
            </a:r>
            <a:r>
              <a:rPr lang="en-US" dirty="0" err="1" smtClean="0"/>
              <a:t>e.g</a:t>
            </a:r>
            <a:r>
              <a:rPr lang="en-US" dirty="0" smtClean="0"/>
              <a:t>, Nagios, </a:t>
            </a:r>
            <a:r>
              <a:rPr lang="en-US" dirty="0" err="1" smtClean="0"/>
              <a:t>Check_MK</a:t>
            </a:r>
            <a:r>
              <a:rPr lang="en-US" dirty="0" smtClean="0"/>
              <a:t>), data storage (e.g. backups, VM images or code), 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Rectángulo redondeado 73"/>
          <p:cNvSpPr/>
          <p:nvPr/>
        </p:nvSpPr>
        <p:spPr>
          <a:xfrm>
            <a:off x="6973798" y="3262259"/>
            <a:ext cx="1454735" cy="6707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 cloud nodes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6" name="Conector recto 85"/>
          <p:cNvCxnSpPr/>
          <p:nvPr/>
        </p:nvCxnSpPr>
        <p:spPr bwMode="auto">
          <a:xfrm flipH="1">
            <a:off x="7701166" y="2922015"/>
            <a:ext cx="1739" cy="34024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9208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Come to OSM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Validation in a 5G playground</a:t>
            </a:r>
          </a:p>
          <a:p>
            <a:pPr lvl="1"/>
            <a:r>
              <a:rPr lang="en-US" dirty="0" smtClean="0"/>
              <a:t>Interaction with 5G OSS-like environments, including the slice matters</a:t>
            </a:r>
          </a:p>
          <a:p>
            <a:pPr lvl="1"/>
            <a:r>
              <a:rPr lang="en-US" dirty="0" smtClean="0"/>
              <a:t>Multi-* (VIM, VCA, RO, domain, tenant, tier…) operation</a:t>
            </a:r>
          </a:p>
          <a:p>
            <a:pPr lvl="1"/>
            <a:r>
              <a:rPr lang="en-US" dirty="0" smtClean="0"/>
              <a:t>With vertical, </a:t>
            </a:r>
            <a:r>
              <a:rPr lang="en-US" i="1" dirty="0" smtClean="0"/>
              <a:t>layman</a:t>
            </a:r>
            <a:r>
              <a:rPr lang="en-US" dirty="0" smtClean="0"/>
              <a:t> users</a:t>
            </a:r>
          </a:p>
          <a:p>
            <a:pPr lvl="1"/>
            <a:r>
              <a:rPr lang="en-US" dirty="0" smtClean="0"/>
              <a:t>Testing of new features in this and coming releases</a:t>
            </a:r>
          </a:p>
          <a:p>
            <a:r>
              <a:rPr lang="en-US" dirty="0" smtClean="0"/>
              <a:t>Explore DevOps lifecycles and mediation elements</a:t>
            </a:r>
          </a:p>
          <a:p>
            <a:pPr lvl="1"/>
            <a:r>
              <a:rPr lang="en-US" dirty="0" smtClean="0"/>
              <a:t>Incorporate Verification &amp; Validation procedures to service lifecycles</a:t>
            </a:r>
          </a:p>
          <a:p>
            <a:pPr lvl="1"/>
            <a:r>
              <a:rPr lang="en-US" dirty="0" smtClean="0"/>
              <a:t>Application of intent declarations in combination with descriptors</a:t>
            </a:r>
          </a:p>
          <a:p>
            <a:r>
              <a:rPr lang="en-US" dirty="0" smtClean="0"/>
              <a:t>Security enhancements</a:t>
            </a:r>
          </a:p>
          <a:p>
            <a:pPr lvl="1"/>
            <a:r>
              <a:rPr lang="en-US" dirty="0" smtClean="0"/>
              <a:t>Security models</a:t>
            </a:r>
          </a:p>
          <a:p>
            <a:pPr lvl="1"/>
            <a:r>
              <a:rPr lang="en-US" dirty="0" smtClean="0"/>
              <a:t>Token services</a:t>
            </a:r>
          </a:p>
          <a:p>
            <a:pPr lvl="1"/>
            <a:r>
              <a:rPr lang="en-US" dirty="0" smtClean="0"/>
              <a:t>Assured auditability</a:t>
            </a:r>
          </a:p>
          <a:p>
            <a:r>
              <a:rPr lang="en-US" dirty="0" smtClean="0"/>
              <a:t>Additional application environments</a:t>
            </a:r>
          </a:p>
          <a:p>
            <a:pPr lvl="1"/>
            <a:r>
              <a:rPr lang="en-US" dirty="0" smtClean="0"/>
              <a:t>Micro VNFs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Virtuous Circles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1" y="1600200"/>
            <a:ext cx="474784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Open source is a natural way to make available research project results</a:t>
            </a:r>
          </a:p>
          <a:p>
            <a:pPr lvl="1"/>
            <a:r>
              <a:rPr lang="en-US" sz="2000" dirty="0"/>
              <a:t>And to increase their impact on standardization</a:t>
            </a:r>
          </a:p>
          <a:p>
            <a:r>
              <a:rPr lang="en-US" sz="2400" dirty="0"/>
              <a:t>Research projects open new ways for the evolution of open source</a:t>
            </a:r>
          </a:p>
          <a:p>
            <a:pPr lvl="1"/>
            <a:r>
              <a:rPr lang="en-US" sz="2000" dirty="0"/>
              <a:t>Stretching the scopes</a:t>
            </a:r>
          </a:p>
          <a:p>
            <a:pPr lvl="1"/>
            <a:r>
              <a:rPr lang="en-US" sz="2000" dirty="0"/>
              <a:t>Exploring additional scenarios and technologies</a:t>
            </a:r>
          </a:p>
          <a:p>
            <a:r>
              <a:rPr lang="en-US" sz="2400" dirty="0"/>
              <a:t>Network function and service orchestration is a hot research topic</a:t>
            </a:r>
          </a:p>
          <a:p>
            <a:pPr lvl="1"/>
            <a:r>
              <a:rPr lang="en-US" sz="2000" dirty="0"/>
              <a:t>With 5G as the flagship</a:t>
            </a:r>
          </a:p>
          <a:p>
            <a:r>
              <a:rPr lang="en-US" sz="2400" dirty="0"/>
              <a:t>As long as we define proper </a:t>
            </a:r>
            <a:r>
              <a:rPr lang="en-US" sz="2400" dirty="0" smtClean="0"/>
              <a:t>(and simple</a:t>
            </a:r>
            <a:r>
              <a:rPr lang="en-US" sz="2400" dirty="0"/>
              <a:t>) rules of engagement</a:t>
            </a:r>
          </a:p>
          <a:p>
            <a:pPr lvl="1"/>
            <a:r>
              <a:rPr lang="en-US" sz="2000" dirty="0"/>
              <a:t>Take the software, do whatever you feel like with it</a:t>
            </a:r>
          </a:p>
          <a:p>
            <a:pPr lvl="1"/>
            <a:r>
              <a:rPr lang="en-US" sz="2000" dirty="0"/>
              <a:t>Come back to the community, make your case</a:t>
            </a:r>
          </a:p>
          <a:p>
            <a:pPr lvl="1"/>
            <a:r>
              <a:rPr lang="en-US" sz="2000" dirty="0"/>
              <a:t>Abide to upstream community </a:t>
            </a:r>
            <a:r>
              <a:rPr lang="en-US" sz="2000" dirty="0" smtClean="0"/>
              <a:t>practice</a:t>
            </a:r>
            <a:endParaRPr lang="en-US" sz="2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511" y="1702187"/>
            <a:ext cx="4084489" cy="40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896" y="2128987"/>
            <a:ext cx="4669773" cy="1794230"/>
          </a:xfrm>
        </p:spPr>
        <p:txBody>
          <a:bodyPr>
            <a:normAutofit/>
          </a:bodyPr>
          <a:lstStyle/>
          <a:p>
            <a:r>
              <a:rPr lang="en-US" dirty="0" smtClean="0"/>
              <a:t>‘</a:t>
            </a:r>
            <a:r>
              <a:rPr lang="en-US" dirty="0" err="1" smtClean="0"/>
              <a:t>Nuff</a:t>
            </a:r>
            <a:r>
              <a:rPr lang="en-US" dirty="0" smtClean="0"/>
              <a:t> said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50302"/>
            <a:ext cx="6400800" cy="1211418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://5ginfire.eu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contact@5GinFIRE.eu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twitter.com/5GinFIRE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6567155"/>
            <a:ext cx="9073008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GB" sz="1000" dirty="0"/>
              <a:t>5GINFIRE has received funding from the European Horizon 2020 Programme for research</a:t>
            </a:r>
            <a:r>
              <a:rPr lang="en-GB" sz="1000" dirty="0" smtClean="0"/>
              <a:t>, technological development </a:t>
            </a:r>
            <a:r>
              <a:rPr lang="en-GB" sz="1000" dirty="0"/>
              <a:t>and demonstration under grant agreement no 732497</a:t>
            </a:r>
            <a:endParaRPr lang="en-GB" sz="1000" dirty="0" smtClean="0">
              <a:solidFill>
                <a:srgbClr val="FFC000"/>
              </a:solidFill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4961669" y="1514949"/>
            <a:ext cx="3752931" cy="3022307"/>
            <a:chOff x="1143000" y="1295400"/>
            <a:chExt cx="6812702" cy="5486400"/>
          </a:xfrm>
        </p:grpSpPr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3000" y="1295400"/>
              <a:ext cx="6812702" cy="5486400"/>
            </a:xfrm>
            <a:prstGeom prst="rect">
              <a:avLst/>
            </a:prstGeom>
          </p:spPr>
        </p:pic>
        <p:sp>
          <p:nvSpPr>
            <p:cNvPr id="8" name="Rectangle 1"/>
            <p:cNvSpPr/>
            <p:nvPr/>
          </p:nvSpPr>
          <p:spPr>
            <a:xfrm>
              <a:off x="1981200" y="6324600"/>
              <a:ext cx="5181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6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Emerging Trends </a:t>
            </a:r>
            <a:r>
              <a:rPr lang="en-GB" dirty="0" smtClean="0"/>
              <a:t>in 5G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One network </a:t>
            </a:r>
            <a:r>
              <a:rPr lang="en-GB" dirty="0" smtClean="0"/>
              <a:t>to support all cases</a:t>
            </a:r>
            <a:endParaRPr lang="en-GB" dirty="0" smtClean="0"/>
          </a:p>
          <a:p>
            <a:pPr lvl="1"/>
            <a:r>
              <a:rPr lang="en-GB" dirty="0" smtClean="0"/>
              <a:t>Focused on vertical industry requirements</a:t>
            </a:r>
          </a:p>
          <a:p>
            <a:r>
              <a:rPr lang="en-GB" dirty="0" smtClean="0"/>
              <a:t>Consolidation of </a:t>
            </a:r>
            <a:r>
              <a:rPr lang="en-GB" dirty="0" smtClean="0"/>
              <a:t>base technologies</a:t>
            </a:r>
            <a:endParaRPr lang="en-GB" dirty="0" smtClean="0"/>
          </a:p>
          <a:p>
            <a:pPr lvl="1"/>
            <a:r>
              <a:rPr lang="en-GB" dirty="0" smtClean="0"/>
              <a:t>Software Network</a:t>
            </a:r>
          </a:p>
          <a:p>
            <a:pPr lvl="1"/>
            <a:r>
              <a:rPr lang="en-GB" dirty="0" smtClean="0"/>
              <a:t>NFV + SDN</a:t>
            </a:r>
          </a:p>
          <a:p>
            <a:pPr lvl="1"/>
            <a:r>
              <a:rPr lang="en-GB" dirty="0" smtClean="0"/>
              <a:t>Edge Computing</a:t>
            </a:r>
            <a:endParaRPr lang="en-GB" dirty="0" smtClean="0"/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The challenge of operationalization</a:t>
            </a:r>
          </a:p>
          <a:p>
            <a:pPr lvl="1"/>
            <a:r>
              <a:rPr lang="en-GB" dirty="0" smtClean="0"/>
              <a:t>Supporting vertical users</a:t>
            </a:r>
          </a:p>
          <a:p>
            <a:pPr lvl="1"/>
            <a:r>
              <a:rPr lang="en-GB" dirty="0" smtClean="0"/>
              <a:t>5GINFIRE </a:t>
            </a:r>
            <a:r>
              <a:rPr lang="en-GB" dirty="0" smtClean="0"/>
              <a:t>is </a:t>
            </a:r>
            <a:r>
              <a:rPr lang="en-GB" dirty="0" smtClean="0"/>
              <a:t>committed to build and operate </a:t>
            </a:r>
            <a:r>
              <a:rPr lang="en-GB" dirty="0" smtClean="0"/>
              <a:t>an open and extensible 5G NFV-based ecosystem of experimental facilities</a:t>
            </a:r>
          </a:p>
          <a:p>
            <a:pPr lvl="1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</a:t>
            </a:r>
            <a:r>
              <a:rPr lang="en-GB" dirty="0" smtClean="0"/>
              <a:t>equirements for the Facility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Adopt </a:t>
            </a:r>
            <a:r>
              <a:rPr lang="en-GB" dirty="0"/>
              <a:t>and be interoperable with current </a:t>
            </a:r>
            <a:r>
              <a:rPr lang="en-GB" dirty="0" smtClean="0"/>
              <a:t>standards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loud, SDN, NFV, MEC</a:t>
            </a:r>
            <a:r>
              <a:rPr lang="mr-IN" dirty="0" smtClean="0"/>
              <a:t>…</a:t>
            </a:r>
            <a:endParaRPr lang="en-GB" dirty="0"/>
          </a:p>
          <a:p>
            <a:r>
              <a:rPr lang="en-GB" dirty="0"/>
              <a:t>Use open standards and integrate technologically mature, </a:t>
            </a:r>
            <a:r>
              <a:rPr lang="en-GB" dirty="0" smtClean="0"/>
              <a:t>widespread </a:t>
            </a:r>
            <a:r>
              <a:rPr lang="en-GB" dirty="0"/>
              <a:t>open source </a:t>
            </a:r>
            <a:r>
              <a:rPr lang="en-GB" dirty="0" smtClean="0"/>
              <a:t>toolsets</a:t>
            </a:r>
          </a:p>
          <a:p>
            <a:pPr lvl="1"/>
            <a:r>
              <a:rPr lang="en-GB" dirty="0" smtClean="0"/>
              <a:t>Hence OSM</a:t>
            </a:r>
            <a:endParaRPr lang="en-GB" dirty="0"/>
          </a:p>
          <a:p>
            <a:r>
              <a:rPr lang="en-GB" dirty="0" smtClean="0"/>
              <a:t>Simplify t</a:t>
            </a:r>
            <a:r>
              <a:rPr lang="en-GB" dirty="0" smtClean="0"/>
              <a:t>he deployment of experimentation scenarios</a:t>
            </a:r>
          </a:p>
          <a:p>
            <a:pPr lvl="1"/>
            <a:r>
              <a:rPr lang="en-GB" dirty="0" smtClean="0"/>
              <a:t>And guarantee repeatability </a:t>
            </a:r>
            <a:endParaRPr lang="en-GB" dirty="0"/>
          </a:p>
          <a:p>
            <a:r>
              <a:rPr lang="en-GB" dirty="0"/>
              <a:t>Enable </a:t>
            </a:r>
            <a:r>
              <a:rPr lang="en-GB" dirty="0" smtClean="0"/>
              <a:t>vertical experimenters </a:t>
            </a:r>
            <a:r>
              <a:rPr lang="en-GB" dirty="0"/>
              <a:t>at </a:t>
            </a:r>
            <a:r>
              <a:rPr lang="en-GB" dirty="0" smtClean="0"/>
              <a:t>all levels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pplications</a:t>
            </a:r>
            <a:r>
              <a:rPr lang="en-GB" dirty="0"/>
              <a:t>, services or </a:t>
            </a:r>
            <a:r>
              <a:rPr lang="en-GB" dirty="0" smtClean="0"/>
              <a:t>VNFs</a:t>
            </a:r>
          </a:p>
          <a:p>
            <a:pPr lvl="1"/>
            <a:r>
              <a:rPr lang="en-GB" dirty="0" smtClean="0"/>
              <a:t>5G-enabled </a:t>
            </a:r>
            <a:r>
              <a:rPr lang="en-GB" dirty="0"/>
              <a:t>experimentation infrastructure </a:t>
            </a:r>
            <a:r>
              <a:rPr lang="en-GB" dirty="0" smtClean="0"/>
              <a:t>also able to support </a:t>
            </a:r>
            <a:r>
              <a:rPr lang="en-GB" dirty="0"/>
              <a:t>specialized infrastructure for </a:t>
            </a:r>
            <a:r>
              <a:rPr lang="en-GB" dirty="0" smtClean="0"/>
              <a:t>verticals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Targeted Use Case</a:t>
            </a:r>
            <a:br>
              <a:rPr lang="en-US" dirty="0" smtClean="0"/>
            </a:br>
            <a:r>
              <a:rPr lang="en-US" sz="3100" dirty="0" smtClean="0"/>
              <a:t>Assisted Overtaking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4</a:t>
            </a:fld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3" y="1681483"/>
            <a:ext cx="8291870" cy="448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5GinFIRE Reference </a:t>
            </a:r>
            <a:r>
              <a:rPr lang="en-US" sz="3600" dirty="0" smtClean="0"/>
              <a:t>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02274" cy="452596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Open </a:t>
            </a:r>
            <a:r>
              <a:rPr lang="en-US" sz="1800" dirty="0"/>
              <a:t>s</a:t>
            </a:r>
            <a:r>
              <a:rPr lang="en-US" sz="1800" dirty="0" smtClean="0"/>
              <a:t>ource components</a:t>
            </a:r>
            <a:endParaRPr lang="en-US" sz="1800" dirty="0"/>
          </a:p>
          <a:p>
            <a:pPr lvl="1"/>
            <a:r>
              <a:rPr lang="en-US" sz="1600" dirty="0" smtClean="0"/>
              <a:t>OpenStack</a:t>
            </a:r>
            <a:r>
              <a:rPr lang="en-US" sz="1600" dirty="0"/>
              <a:t>, </a:t>
            </a:r>
            <a:r>
              <a:rPr lang="en-US" sz="1600" dirty="0" err="1" smtClean="0"/>
              <a:t>OpenDaylight</a:t>
            </a:r>
            <a:r>
              <a:rPr lang="mr-IN" sz="1600" dirty="0" smtClean="0"/>
              <a:t>…</a:t>
            </a:r>
            <a:endParaRPr lang="en-US" sz="1600" dirty="0"/>
          </a:p>
          <a:p>
            <a:pPr lvl="1"/>
            <a:r>
              <a:rPr lang="en-US" sz="1600" dirty="0" smtClean="0"/>
              <a:t>OSM</a:t>
            </a:r>
            <a:endParaRPr lang="en-US" sz="1600" dirty="0"/>
          </a:p>
          <a:p>
            <a:r>
              <a:rPr lang="en-US" sz="1800" dirty="0"/>
              <a:t>I</a:t>
            </a:r>
            <a:r>
              <a:rPr lang="en-US" sz="1800" dirty="0" smtClean="0"/>
              <a:t>ntegrating </a:t>
            </a:r>
            <a:r>
              <a:rPr lang="en-US" sz="1800" dirty="0"/>
              <a:t>infrastructures from verticals</a:t>
            </a:r>
          </a:p>
          <a:p>
            <a:r>
              <a:rPr lang="en-US" sz="1800" dirty="0" smtClean="0"/>
              <a:t>Generalizing </a:t>
            </a:r>
            <a:r>
              <a:rPr lang="en-US" sz="1800" dirty="0"/>
              <a:t>the concept of VNFs </a:t>
            </a:r>
            <a:r>
              <a:rPr lang="en-US" sz="1800" dirty="0" smtClean="0"/>
              <a:t>taking into account </a:t>
            </a:r>
            <a:r>
              <a:rPr lang="en-US" sz="1800" dirty="0"/>
              <a:t>functionalities other than </a:t>
            </a:r>
            <a:r>
              <a:rPr lang="en-US" sz="1800" dirty="0" smtClean="0"/>
              <a:t>network</a:t>
            </a:r>
            <a:endParaRPr lang="en-US" sz="1800" i="1" dirty="0"/>
          </a:p>
          <a:p>
            <a:pPr lvl="1"/>
            <a:r>
              <a:rPr lang="en-US" sz="1600" dirty="0" smtClean="0"/>
              <a:t>Vertical focus</a:t>
            </a:r>
          </a:p>
          <a:p>
            <a:pPr lvl="1"/>
            <a:r>
              <a:rPr lang="en-US" sz="1600" dirty="0" smtClean="0"/>
              <a:t>Introducing </a:t>
            </a:r>
            <a:r>
              <a:rPr lang="en-US" sz="1600" dirty="0" err="1" smtClean="0"/>
              <a:t>VxFs</a:t>
            </a:r>
            <a:endParaRPr lang="en-US" sz="1600" dirty="0"/>
          </a:p>
          <a:p>
            <a:pPr lvl="1"/>
            <a:r>
              <a:rPr lang="en-US" sz="1600" dirty="0"/>
              <a:t>U</a:t>
            </a:r>
            <a:r>
              <a:rPr lang="en-US" sz="1600" dirty="0" smtClean="0"/>
              <a:t>niversal </a:t>
            </a:r>
            <a:r>
              <a:rPr lang="en-US" sz="1600" dirty="0"/>
              <a:t>management of virtual functions</a:t>
            </a:r>
          </a:p>
          <a:p>
            <a:r>
              <a:rPr lang="en-US" sz="1800" dirty="0"/>
              <a:t>Automated deployment of </a:t>
            </a:r>
            <a:r>
              <a:rPr lang="en-US" sz="1800" dirty="0" err="1" smtClean="0"/>
              <a:t>VxFs</a:t>
            </a:r>
            <a:endParaRPr lang="en-US" sz="1800" dirty="0" smtClean="0"/>
          </a:p>
          <a:p>
            <a:pPr lvl="1"/>
            <a:r>
              <a:rPr lang="en-US" sz="1600" dirty="0" smtClean="0"/>
              <a:t>Dedicated </a:t>
            </a:r>
            <a:r>
              <a:rPr lang="en-US" sz="1600" dirty="0" err="1" smtClean="0"/>
              <a:t>VxF</a:t>
            </a:r>
            <a:r>
              <a:rPr lang="en-US" sz="1600" dirty="0" smtClean="0"/>
              <a:t> </a:t>
            </a:r>
            <a:r>
              <a:rPr lang="en-US" sz="1600" dirty="0"/>
              <a:t>stores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9EBB-5BCE-431C-8BE7-920AB820991E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3975346" y="1600200"/>
            <a:ext cx="4979726" cy="4387626"/>
            <a:chOff x="3962646" y="1281460"/>
            <a:chExt cx="4979726" cy="438762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646" y="1281460"/>
              <a:ext cx="4979726" cy="4387626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3900" y="2138424"/>
              <a:ext cx="495300" cy="426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5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7"/>
          <p:cNvSpPr txBox="1"/>
          <p:nvPr/>
        </p:nvSpPr>
        <p:spPr>
          <a:xfrm>
            <a:off x="179512" y="1384399"/>
            <a:ext cx="1457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Experimenter</a:t>
            </a:r>
          </a:p>
        </p:txBody>
      </p:sp>
      <p:sp>
        <p:nvSpPr>
          <p:cNvPr id="54" name="TextBox 7"/>
          <p:cNvSpPr txBox="1"/>
          <p:nvPr/>
        </p:nvSpPr>
        <p:spPr>
          <a:xfrm>
            <a:off x="228481" y="3852416"/>
            <a:ext cx="2957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5GinFIRE operations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251520" y="3708400"/>
            <a:ext cx="8496944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hevron 55"/>
          <p:cNvSpPr/>
          <p:nvPr/>
        </p:nvSpPr>
        <p:spPr>
          <a:xfrm>
            <a:off x="2234874" y="1762324"/>
            <a:ext cx="982961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88490" y="2122364"/>
            <a:ext cx="1046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Select/Deploy</a:t>
            </a:r>
          </a:p>
          <a:p>
            <a:r>
              <a:rPr lang="en-US" sz="1000" dirty="0"/>
              <a:t>VxFs</a:t>
            </a:r>
          </a:p>
        </p:txBody>
      </p:sp>
      <p:sp>
        <p:nvSpPr>
          <p:cNvPr id="58" name="Chevron 57"/>
          <p:cNvSpPr/>
          <p:nvPr/>
        </p:nvSpPr>
        <p:spPr>
          <a:xfrm>
            <a:off x="3217835" y="1762324"/>
            <a:ext cx="778101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17835" y="2122364"/>
            <a:ext cx="7857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Experiment</a:t>
            </a:r>
          </a:p>
          <a:p>
            <a:r>
              <a:rPr lang="en-US" sz="1000" dirty="0"/>
              <a:t>description</a:t>
            </a:r>
          </a:p>
          <a:p>
            <a:r>
              <a:rPr lang="en-US" sz="1000" dirty="0"/>
              <a:t>Upload</a:t>
            </a:r>
          </a:p>
        </p:txBody>
      </p:sp>
      <p:sp>
        <p:nvSpPr>
          <p:cNvPr id="60" name="Chevron 59"/>
          <p:cNvSpPr/>
          <p:nvPr/>
        </p:nvSpPr>
        <p:spPr>
          <a:xfrm>
            <a:off x="3995936" y="1762324"/>
            <a:ext cx="864097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995937" y="212236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Submit for validation</a:t>
            </a:r>
          </a:p>
        </p:txBody>
      </p:sp>
      <p:sp>
        <p:nvSpPr>
          <p:cNvPr id="62" name="Chevron 61"/>
          <p:cNvSpPr/>
          <p:nvPr/>
        </p:nvSpPr>
        <p:spPr>
          <a:xfrm>
            <a:off x="4581763" y="4164342"/>
            <a:ext cx="806631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08837" y="459105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Manage</a:t>
            </a:r>
          </a:p>
          <a:p>
            <a:r>
              <a:rPr lang="en-US" sz="1000" dirty="0"/>
              <a:t>deployment</a:t>
            </a:r>
          </a:p>
        </p:txBody>
      </p:sp>
      <p:sp>
        <p:nvSpPr>
          <p:cNvPr id="64" name="Chevron 63"/>
          <p:cNvSpPr/>
          <p:nvPr/>
        </p:nvSpPr>
        <p:spPr>
          <a:xfrm>
            <a:off x="5988121" y="1836192"/>
            <a:ext cx="1152128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8120" y="2196232"/>
            <a:ext cx="1327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Get access to testbed resources, Monitor,</a:t>
            </a:r>
          </a:p>
          <a:p>
            <a:r>
              <a:rPr lang="en-US" sz="1000" dirty="0"/>
              <a:t>experiment</a:t>
            </a:r>
          </a:p>
        </p:txBody>
      </p:sp>
      <p:sp>
        <p:nvSpPr>
          <p:cNvPr id="66" name="Chevron 65"/>
          <p:cNvSpPr/>
          <p:nvPr/>
        </p:nvSpPr>
        <p:spPr>
          <a:xfrm>
            <a:off x="1380684" y="1762324"/>
            <a:ext cx="807806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80684" y="2122364"/>
            <a:ext cx="100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Create experiment</a:t>
            </a:r>
          </a:p>
        </p:txBody>
      </p:sp>
      <p:sp>
        <p:nvSpPr>
          <p:cNvPr id="68" name="TextBox 7"/>
          <p:cNvSpPr txBox="1"/>
          <p:nvPr/>
        </p:nvSpPr>
        <p:spPr>
          <a:xfrm>
            <a:off x="251520" y="5703423"/>
            <a:ext cx="1457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5GinFIRE </a:t>
            </a:r>
          </a:p>
          <a:p>
            <a:r>
              <a:rPr lang="en-US" sz="1400" dirty="0"/>
              <a:t>Testbed providers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251520" y="5436592"/>
            <a:ext cx="8496944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hevron 69"/>
          <p:cNvSpPr/>
          <p:nvPr/>
        </p:nvSpPr>
        <p:spPr>
          <a:xfrm>
            <a:off x="572878" y="1762324"/>
            <a:ext cx="807806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2878" y="2122364"/>
            <a:ext cx="61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Create account</a:t>
            </a:r>
          </a:p>
        </p:txBody>
      </p:sp>
      <p:sp>
        <p:nvSpPr>
          <p:cNvPr id="72" name="Chevron 71"/>
          <p:cNvSpPr/>
          <p:nvPr/>
        </p:nvSpPr>
        <p:spPr>
          <a:xfrm>
            <a:off x="476348" y="4337361"/>
            <a:ext cx="807806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6348" y="4697401"/>
            <a:ext cx="100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Authorize</a:t>
            </a:r>
          </a:p>
          <a:p>
            <a:r>
              <a:rPr lang="en-US" sz="1000" dirty="0"/>
              <a:t>account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90241" y="2590224"/>
            <a:ext cx="0" cy="1660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hevron 75"/>
          <p:cNvSpPr/>
          <p:nvPr/>
        </p:nvSpPr>
        <p:spPr>
          <a:xfrm>
            <a:off x="3377777" y="4213853"/>
            <a:ext cx="807806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77777" y="4573893"/>
            <a:ext cx="100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Validate experiment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703221" y="2516123"/>
            <a:ext cx="585432" cy="1641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hevron 80"/>
          <p:cNvSpPr/>
          <p:nvPr/>
        </p:nvSpPr>
        <p:spPr>
          <a:xfrm>
            <a:off x="2691088" y="5860993"/>
            <a:ext cx="807806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448007" y="6236375"/>
            <a:ext cx="1476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Validate experiment</a:t>
            </a:r>
          </a:p>
          <a:p>
            <a:r>
              <a:rPr lang="en-US" sz="1000" dirty="0"/>
              <a:t>(feasibility schedule dates, etc.)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3147303" y="5003455"/>
            <a:ext cx="459582" cy="72486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hevron 86"/>
          <p:cNvSpPr/>
          <p:nvPr/>
        </p:nvSpPr>
        <p:spPr>
          <a:xfrm>
            <a:off x="5388394" y="4174101"/>
            <a:ext cx="806631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Chevron 87"/>
          <p:cNvSpPr/>
          <p:nvPr/>
        </p:nvSpPr>
        <p:spPr>
          <a:xfrm>
            <a:off x="6208838" y="4174101"/>
            <a:ext cx="806631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362973" y="4603345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Orchestrate</a:t>
            </a:r>
          </a:p>
          <a:p>
            <a:r>
              <a:rPr lang="en-US" sz="1000" dirty="0"/>
              <a:t>deployment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92320" y="4603345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Schedule/</a:t>
            </a:r>
          </a:p>
          <a:p>
            <a:r>
              <a:rPr lang="en-US" sz="1000" dirty="0"/>
              <a:t>Create</a:t>
            </a:r>
          </a:p>
          <a:p>
            <a:r>
              <a:rPr lang="en-US" sz="1000" dirty="0"/>
              <a:t>deployment</a:t>
            </a:r>
          </a:p>
        </p:txBody>
      </p:sp>
      <p:sp>
        <p:nvSpPr>
          <p:cNvPr id="92" name="Freeform 91"/>
          <p:cNvSpPr/>
          <p:nvPr/>
        </p:nvSpPr>
        <p:spPr>
          <a:xfrm>
            <a:off x="2474375" y="2641071"/>
            <a:ext cx="1704509" cy="1264894"/>
          </a:xfrm>
          <a:custGeom>
            <a:avLst/>
            <a:gdLst>
              <a:gd name="connsiteX0" fmla="*/ 1704509 w 1704509"/>
              <a:gd name="connsiteY0" fmla="*/ 153951 h 1538181"/>
              <a:gd name="connsiteX1" fmla="*/ 941111 w 1704509"/>
              <a:gd name="connsiteY1" fmla="*/ 1538134 h 1538181"/>
              <a:gd name="connsiteX2" fmla="*/ 9933 w 1704509"/>
              <a:gd name="connsiteY2" fmla="*/ 204285 h 1538181"/>
              <a:gd name="connsiteX3" fmla="*/ 1570286 w 1704509"/>
              <a:gd name="connsiteY3" fmla="*/ 128784 h 1538181"/>
              <a:gd name="connsiteX4" fmla="*/ 974667 w 1704509"/>
              <a:gd name="connsiteY4" fmla="*/ 1412300 h 153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4509" h="1538181">
                <a:moveTo>
                  <a:pt x="1704509" y="153951"/>
                </a:moveTo>
                <a:cubicBezTo>
                  <a:pt x="1464024" y="841848"/>
                  <a:pt x="1223540" y="1529745"/>
                  <a:pt x="941111" y="1538134"/>
                </a:cubicBezTo>
                <a:cubicBezTo>
                  <a:pt x="658682" y="1546523"/>
                  <a:pt x="-94929" y="439177"/>
                  <a:pt x="9933" y="204285"/>
                </a:cubicBezTo>
                <a:cubicBezTo>
                  <a:pt x="114795" y="-30607"/>
                  <a:pt x="1409497" y="-72552"/>
                  <a:pt x="1570286" y="128784"/>
                </a:cubicBezTo>
                <a:cubicBezTo>
                  <a:pt x="1731075" y="330120"/>
                  <a:pt x="1352871" y="871210"/>
                  <a:pt x="974667" y="141230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6516217" y="2750230"/>
            <a:ext cx="0" cy="1328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140248" y="458129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Release</a:t>
            </a:r>
          </a:p>
          <a:p>
            <a:r>
              <a:rPr lang="en-US" sz="1000" dirty="0"/>
              <a:t>experiment</a:t>
            </a:r>
          </a:p>
        </p:txBody>
      </p:sp>
      <p:sp>
        <p:nvSpPr>
          <p:cNvPr id="97" name="Chevron 96"/>
          <p:cNvSpPr/>
          <p:nvPr/>
        </p:nvSpPr>
        <p:spPr>
          <a:xfrm>
            <a:off x="7140249" y="4164342"/>
            <a:ext cx="806631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Chevron 98"/>
          <p:cNvSpPr/>
          <p:nvPr/>
        </p:nvSpPr>
        <p:spPr>
          <a:xfrm>
            <a:off x="7315923" y="1842295"/>
            <a:ext cx="1152128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315922" y="2202335"/>
            <a:ext cx="1288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Access revoked</a:t>
            </a:r>
          </a:p>
          <a:p>
            <a:r>
              <a:rPr lang="en-US" sz="1000" dirty="0"/>
              <a:t>Results available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7523527" y="2756682"/>
            <a:ext cx="0" cy="1328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evron 101"/>
          <p:cNvSpPr/>
          <p:nvPr/>
        </p:nvSpPr>
        <p:spPr>
          <a:xfrm>
            <a:off x="4591032" y="5868640"/>
            <a:ext cx="3369151" cy="36004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91032" y="6228680"/>
            <a:ext cx="24324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Manage resources/installations etc.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785787" y="314335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Iterate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235078" y="3905963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Submit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 flipV="1">
            <a:off x="4072719" y="4084764"/>
            <a:ext cx="50304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931485" y="386395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Approved</a:t>
            </a:r>
          </a:p>
        </p:txBody>
      </p:sp>
      <p:cxnSp>
        <p:nvCxnSpPr>
          <p:cNvPr id="118" name="Straight Arrow Connector 117"/>
          <p:cNvCxnSpPr>
            <a:stCxn id="117" idx="0"/>
            <a:endCxn id="61" idx="2"/>
          </p:cNvCxnSpPr>
          <p:nvPr/>
        </p:nvCxnSpPr>
        <p:spPr>
          <a:xfrm flipV="1">
            <a:off x="4363533" y="2522474"/>
            <a:ext cx="64452" cy="134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383858" y="2809136"/>
            <a:ext cx="119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Notify</a:t>
            </a:r>
          </a:p>
          <a:p>
            <a:r>
              <a:rPr lang="en-US" sz="1000" dirty="0"/>
              <a:t>Schedule etc.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4985078" y="5190458"/>
            <a:ext cx="0" cy="5389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755535" y="5189392"/>
            <a:ext cx="0" cy="5389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6616160" y="5167127"/>
            <a:ext cx="0" cy="5389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7512384" y="5157288"/>
            <a:ext cx="0" cy="53893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Actors in an Experiment </a:t>
            </a:r>
            <a:r>
              <a:rPr lang="en-GB" dirty="0" smtClean="0"/>
              <a:t>W</a:t>
            </a:r>
            <a:r>
              <a:rPr lang="en-GB" dirty="0" smtClean="0"/>
              <a:t>orkflow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Middleware and </a:t>
            </a:r>
            <a:r>
              <a:rPr lang="en-GB" dirty="0" smtClean="0"/>
              <a:t>Portal </a:t>
            </a:r>
            <a:r>
              <a:rPr lang="en-GB" dirty="0"/>
              <a:t>F</a:t>
            </a:r>
            <a:r>
              <a:rPr lang="en-GB" dirty="0" smtClean="0"/>
              <a:t>eatures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GB" dirty="0" smtClean="0"/>
              <a:t>Single point of interaction for experimenters</a:t>
            </a:r>
          </a:p>
          <a:p>
            <a:pPr lvl="1"/>
            <a:r>
              <a:rPr lang="en-GB" dirty="0" smtClean="0"/>
              <a:t>Manage and monitor experiments</a:t>
            </a:r>
          </a:p>
          <a:p>
            <a:pPr lvl="1"/>
            <a:r>
              <a:rPr lang="en-GB" dirty="0" smtClean="0"/>
              <a:t>Update and b</a:t>
            </a:r>
            <a:r>
              <a:rPr lang="en-GB" dirty="0" smtClean="0"/>
              <a:t>rowse </a:t>
            </a:r>
            <a:r>
              <a:rPr lang="en-GB" dirty="0" smtClean="0"/>
              <a:t>the </a:t>
            </a:r>
            <a:r>
              <a:rPr lang="en-GB" dirty="0" err="1" smtClean="0"/>
              <a:t>VxF</a:t>
            </a:r>
            <a:r>
              <a:rPr lang="en-GB" dirty="0" smtClean="0"/>
              <a:t> repository</a:t>
            </a:r>
            <a:endParaRPr lang="en-GB" dirty="0"/>
          </a:p>
          <a:p>
            <a:r>
              <a:rPr lang="en-GB" dirty="0" smtClean="0"/>
              <a:t>Support for 5GINFIRE </a:t>
            </a:r>
            <a:r>
              <a:rPr lang="en-GB" dirty="0" smtClean="0"/>
              <a:t>admins</a:t>
            </a:r>
          </a:p>
          <a:p>
            <a:pPr lvl="1"/>
            <a:r>
              <a:rPr lang="en-GB" dirty="0" smtClean="0"/>
              <a:t>5GINFIRE </a:t>
            </a:r>
            <a:r>
              <a:rPr lang="en-GB" dirty="0" smtClean="0"/>
              <a:t>platform </a:t>
            </a:r>
            <a:r>
              <a:rPr lang="en-GB" dirty="0" smtClean="0"/>
              <a:t>and </a:t>
            </a:r>
            <a:r>
              <a:rPr lang="en-GB" dirty="0" smtClean="0"/>
              <a:t>repository</a:t>
            </a:r>
          </a:p>
          <a:p>
            <a:pPr lvl="0"/>
            <a:r>
              <a:rPr lang="en-GB" dirty="0" smtClean="0"/>
              <a:t>Gatekeeper f</a:t>
            </a:r>
            <a:r>
              <a:rPr lang="en-GB" dirty="0" smtClean="0"/>
              <a:t>or </a:t>
            </a:r>
            <a:r>
              <a:rPr lang="en-GB" dirty="0" err="1" smtClean="0"/>
              <a:t>VxF</a:t>
            </a:r>
            <a:r>
              <a:rPr lang="en-GB" dirty="0" smtClean="0"/>
              <a:t> </a:t>
            </a:r>
            <a:r>
              <a:rPr lang="en-GB" dirty="0" smtClean="0"/>
              <a:t>developers</a:t>
            </a:r>
          </a:p>
          <a:p>
            <a:pPr lvl="1"/>
            <a:r>
              <a:rPr lang="en-GB" dirty="0" smtClean="0"/>
              <a:t>Support a DevOps approach</a:t>
            </a:r>
            <a:endParaRPr lang="en-GB" dirty="0" smtClean="0"/>
          </a:p>
          <a:p>
            <a:pPr lvl="0"/>
            <a:r>
              <a:rPr lang="en-GB" dirty="0" smtClean="0"/>
              <a:t>Model-based</a:t>
            </a:r>
          </a:p>
          <a:p>
            <a:pPr lvl="1"/>
            <a:r>
              <a:rPr lang="en-GB" dirty="0" smtClean="0"/>
              <a:t>Map experiment descriptors onto NSDs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onsistent verification and deployment</a:t>
            </a:r>
            <a:endParaRPr lang="en-GB" dirty="0" smtClean="0"/>
          </a:p>
          <a:p>
            <a:pPr lvl="0"/>
            <a:r>
              <a:rPr lang="en-GB" dirty="0" smtClean="0"/>
              <a:t>Integration </a:t>
            </a:r>
            <a:r>
              <a:rPr lang="en-GB" dirty="0" smtClean="0"/>
              <a:t>with other </a:t>
            </a:r>
            <a:r>
              <a:rPr lang="en-GB" dirty="0" smtClean="0"/>
              <a:t>testbeds</a:t>
            </a:r>
            <a:endParaRPr lang="en-GB" baseline="30000" dirty="0" smtClean="0"/>
          </a:p>
          <a:p>
            <a:pPr lvl="1"/>
            <a:r>
              <a:rPr lang="en-GB" dirty="0" smtClean="0"/>
              <a:t>Enabling the creation of federated </a:t>
            </a:r>
            <a:r>
              <a:rPr lang="en-GB" dirty="0" smtClean="0"/>
              <a:t>experiments (Fed4FIRE)</a:t>
            </a:r>
            <a:endParaRPr lang="en-GB" dirty="0" smtClean="0"/>
          </a:p>
          <a:p>
            <a:pPr lvl="1"/>
            <a:r>
              <a:rPr lang="en-GB" dirty="0" smtClean="0"/>
              <a:t>5GINFIRE repository </a:t>
            </a:r>
            <a:r>
              <a:rPr lang="en-GB" dirty="0" smtClean="0"/>
              <a:t>accessible </a:t>
            </a:r>
            <a:r>
              <a:rPr lang="en-GB" dirty="0" smtClean="0"/>
              <a:t>through </a:t>
            </a:r>
            <a:r>
              <a:rPr lang="en-GB" dirty="0" smtClean="0"/>
              <a:t>other </a:t>
            </a:r>
            <a:r>
              <a:rPr lang="en-GB" dirty="0" smtClean="0"/>
              <a:t>FIRE catalogues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5GinFIRE </a:t>
            </a:r>
            <a:r>
              <a:rPr lang="en-US" dirty="0"/>
              <a:t>Portal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8581" y="1412063"/>
            <a:ext cx="1440160" cy="172819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dirty="0"/>
              <a:t>Portal API backend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458347" y="1916119"/>
            <a:ext cx="1440160" cy="6934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OSM</a:t>
            </a:r>
            <a:endParaRPr lang="el-GR" dirty="0"/>
          </a:p>
        </p:txBody>
      </p:sp>
      <p:sp>
        <p:nvSpPr>
          <p:cNvPr id="9" name="Oval 8"/>
          <p:cNvSpPr/>
          <p:nvPr/>
        </p:nvSpPr>
        <p:spPr>
          <a:xfrm>
            <a:off x="4810275" y="2190855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0" name="Straight Connector 9"/>
          <p:cNvCxnSpPr>
            <a:stCxn id="9" idx="6"/>
            <a:endCxn id="8" idx="1"/>
          </p:cNvCxnSpPr>
          <p:nvPr/>
        </p:nvCxnSpPr>
        <p:spPr>
          <a:xfrm>
            <a:off x="4954291" y="2262863"/>
            <a:ext cx="504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4758139" y="2143892"/>
            <a:ext cx="237942" cy="237942"/>
          </a:xfrm>
          <a:prstGeom prst="arc">
            <a:avLst>
              <a:gd name="adj1" fmla="val 5400000"/>
              <a:gd name="adj2" fmla="val 16838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98741" y="2262863"/>
            <a:ext cx="66794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18123" y="2190856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4" name="Straight Connector 13"/>
          <p:cNvCxnSpPr>
            <a:stCxn id="13" idx="6"/>
          </p:cNvCxnSpPr>
          <p:nvPr/>
        </p:nvCxnSpPr>
        <p:spPr>
          <a:xfrm>
            <a:off x="2162139" y="2262864"/>
            <a:ext cx="50405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1965987" y="2143893"/>
            <a:ext cx="237942" cy="237942"/>
          </a:xfrm>
          <a:prstGeom prst="arc">
            <a:avLst>
              <a:gd name="adj1" fmla="val 5400000"/>
              <a:gd name="adj2" fmla="val 168382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98043" y="2262865"/>
            <a:ext cx="667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898048" y="1862258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API</a:t>
            </a:r>
            <a:endParaRPr lang="el-GR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690200" y="1857672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API</a:t>
            </a:r>
            <a:endParaRPr lang="el-GR" sz="1100" dirty="0"/>
          </a:p>
        </p:txBody>
      </p:sp>
      <p:sp>
        <p:nvSpPr>
          <p:cNvPr id="22" name="Rectangle 21"/>
          <p:cNvSpPr/>
          <p:nvPr/>
        </p:nvSpPr>
        <p:spPr>
          <a:xfrm>
            <a:off x="73907" y="1879702"/>
            <a:ext cx="1224136" cy="7798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Portal web</a:t>
            </a:r>
          </a:p>
          <a:p>
            <a:pPr algn="ctr"/>
            <a:r>
              <a:rPr lang="en-US" sz="1200" dirty="0"/>
              <a:t>frontend</a:t>
            </a:r>
            <a:endParaRPr lang="el-GR" dirty="0"/>
          </a:p>
        </p:txBody>
      </p:sp>
      <p:sp>
        <p:nvSpPr>
          <p:cNvPr id="27" name="Rectangle 26"/>
          <p:cNvSpPr/>
          <p:nvPr/>
        </p:nvSpPr>
        <p:spPr>
          <a:xfrm>
            <a:off x="3196537" y="1916119"/>
            <a:ext cx="902204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tlCol="0" anchor="ctr"/>
          <a:lstStyle/>
          <a:p>
            <a:pPr algn="ctr"/>
            <a:r>
              <a:rPr lang="en-US" sz="1100" dirty="0"/>
              <a:t>OSM</a:t>
            </a:r>
          </a:p>
          <a:p>
            <a:pPr algn="ctr"/>
            <a:r>
              <a:rPr lang="en-US" sz="1100" dirty="0"/>
              <a:t>(</a:t>
            </a:r>
            <a:r>
              <a:rPr lang="en-US" sz="1100" dirty="0" smtClean="0"/>
              <a:t>launchpad) </a:t>
            </a:r>
            <a:r>
              <a:rPr lang="en-US" sz="1100" dirty="0"/>
              <a:t>client API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44334" y="3788327"/>
            <a:ext cx="1008112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Public VxF descriptors repository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658581" y="3788327"/>
            <a:ext cx="711663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/>
              <a:t>IDP</a:t>
            </a:r>
          </a:p>
        </p:txBody>
      </p:sp>
      <p:cxnSp>
        <p:nvCxnSpPr>
          <p:cNvPr id="32" name="Elbow Connector 31"/>
          <p:cNvCxnSpPr>
            <a:stCxn id="7" idx="2"/>
            <a:endCxn id="31" idx="0"/>
          </p:cNvCxnSpPr>
          <p:nvPr/>
        </p:nvCxnSpPr>
        <p:spPr>
          <a:xfrm rot="5400000">
            <a:off x="2872501" y="3282167"/>
            <a:ext cx="648072" cy="364248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2"/>
            <a:endCxn id="30" idx="0"/>
          </p:cNvCxnSpPr>
          <p:nvPr/>
        </p:nvCxnSpPr>
        <p:spPr>
          <a:xfrm rot="16200000" flipH="1">
            <a:off x="3339489" y="3179426"/>
            <a:ext cx="648072" cy="569729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0981" y="2878645"/>
            <a:ext cx="628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Angular</a:t>
            </a:r>
            <a:endParaRPr lang="el-GR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555925" y="3140255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JavaWS</a:t>
            </a:r>
            <a:endParaRPr lang="el-GR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133412" y="2516665"/>
            <a:ext cx="818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YANG RIFT.IO model to Java</a:t>
            </a:r>
            <a:endParaRPr lang="el-GR" sz="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75EA-624B-459E-A557-AC1BA071FAF6}" type="slidenum">
              <a:rPr lang="en-US" smtClean="0"/>
              <a:t>8</a:t>
            </a:fld>
            <a:endParaRPr lang="en-US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66" y="4890340"/>
            <a:ext cx="2601318" cy="1648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99" y="2925696"/>
            <a:ext cx="2053585" cy="172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44" y="4547059"/>
            <a:ext cx="5097881" cy="227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2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blackWhite">
          <a:xfrm>
            <a:off x="1078525" y="1453336"/>
            <a:ext cx="1477251" cy="301947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>
              <a:defRPr/>
            </a:pPr>
            <a:endParaRPr lang="en-US" sz="1600" dirty="0">
              <a:latin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blackWhite">
          <a:xfrm>
            <a:off x="1110488" y="1412776"/>
            <a:ext cx="6845888" cy="1501046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/>
            <a:endParaRPr lang="en-US" sz="1600" dirty="0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5GinFIRE NFVO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29EBB-5BCE-431C-8BE7-920AB820991E}" type="slidenum">
              <a:rPr lang="en-GB" smtClean="0"/>
              <a:t>9</a:t>
            </a:fld>
            <a:endParaRPr lang="en-GB" dirty="0"/>
          </a:p>
        </p:txBody>
      </p:sp>
      <p:sp>
        <p:nvSpPr>
          <p:cNvPr id="9" name="Rectángulo redondeado 8"/>
          <p:cNvSpPr/>
          <p:nvPr/>
        </p:nvSpPr>
        <p:spPr bwMode="auto">
          <a:xfrm>
            <a:off x="5220072" y="1659023"/>
            <a:ext cx="952904" cy="9833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349284" y="1732290"/>
            <a:ext cx="694480" cy="852978"/>
            <a:chOff x="2338900" y="5084387"/>
            <a:chExt cx="694480" cy="85297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900" y="5434974"/>
              <a:ext cx="686619" cy="502391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900" y="5258295"/>
              <a:ext cx="686619" cy="50239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6761" y="5084387"/>
              <a:ext cx="686619" cy="502391"/>
            </a:xfrm>
            <a:prstGeom prst="rect">
              <a:avLst/>
            </a:prstGeom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341" y="2423844"/>
            <a:ext cx="451461" cy="392450"/>
          </a:xfrm>
          <a:prstGeom prst="rect">
            <a:avLst/>
          </a:prstGeom>
        </p:spPr>
      </p:pic>
      <p:sp>
        <p:nvSpPr>
          <p:cNvPr id="16" name="Rectángulo redondeado 15"/>
          <p:cNvSpPr/>
          <p:nvPr/>
        </p:nvSpPr>
        <p:spPr bwMode="auto">
          <a:xfrm>
            <a:off x="3433948" y="1659023"/>
            <a:ext cx="952904" cy="9833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426087" y="2384577"/>
            <a:ext cx="960765" cy="2626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algn="ctr"/>
            <a:r>
              <a:rPr lang="en-US" b="1" dirty="0" smtClean="0"/>
              <a:t>VIM</a:t>
            </a:r>
            <a:endParaRPr lang="en-US" b="1" dirty="0" smtClean="0"/>
          </a:p>
        </p:txBody>
      </p:sp>
      <p:cxnSp>
        <p:nvCxnSpPr>
          <p:cNvPr id="19" name="Conector recto 18"/>
          <p:cNvCxnSpPr>
            <a:stCxn id="16" idx="3"/>
            <a:endCxn id="9" idx="1"/>
          </p:cNvCxnSpPr>
          <p:nvPr/>
        </p:nvCxnSpPr>
        <p:spPr>
          <a:xfrm>
            <a:off x="4386852" y="2150705"/>
            <a:ext cx="83322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22"/>
          <p:cNvSpPr/>
          <p:nvPr/>
        </p:nvSpPr>
        <p:spPr bwMode="auto">
          <a:xfrm>
            <a:off x="1270505" y="3268229"/>
            <a:ext cx="1099932" cy="9833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331640" y="3993917"/>
            <a:ext cx="960765" cy="2626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algn="ctr"/>
            <a:r>
              <a:rPr lang="en-US" b="1" dirty="0" smtClean="0"/>
              <a:t>OSM stack</a:t>
            </a:r>
            <a:endParaRPr lang="en-US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27500"/>
            <a:ext cx="686619" cy="5023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548" y="1810178"/>
            <a:ext cx="686619" cy="502391"/>
          </a:xfrm>
          <a:prstGeom prst="rect">
            <a:avLst/>
          </a:prstGeom>
        </p:spPr>
      </p:pic>
      <p:sp>
        <p:nvSpPr>
          <p:cNvPr id="43" name="CuadroTexto 42"/>
          <p:cNvSpPr txBox="1"/>
          <p:nvPr/>
        </p:nvSpPr>
        <p:spPr>
          <a:xfrm>
            <a:off x="6512870" y="1818344"/>
            <a:ext cx="1224136" cy="7669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US" b="1" dirty="0" smtClean="0"/>
              <a:t>5TONIC datacenter</a:t>
            </a:r>
            <a:endParaRPr lang="en-US" b="1" dirty="0" smtClean="0"/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blackWhite">
          <a:xfrm>
            <a:off x="2790402" y="3062539"/>
            <a:ext cx="5135266" cy="143463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noFill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/>
            <a:endParaRPr lang="en-US" sz="1600" dirty="0">
              <a:latin typeface="Arial" charset="0"/>
            </a:endParaRPr>
          </a:p>
        </p:txBody>
      </p:sp>
      <p:sp>
        <p:nvSpPr>
          <p:cNvPr id="45" name="Rectángulo redondeado 44"/>
          <p:cNvSpPr/>
          <p:nvPr/>
        </p:nvSpPr>
        <p:spPr bwMode="auto">
          <a:xfrm>
            <a:off x="5189364" y="3264408"/>
            <a:ext cx="952904" cy="9833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46" name="Agrupar 45"/>
          <p:cNvGrpSpPr/>
          <p:nvPr/>
        </p:nvGrpSpPr>
        <p:grpSpPr>
          <a:xfrm>
            <a:off x="5318576" y="3337675"/>
            <a:ext cx="694480" cy="852978"/>
            <a:chOff x="2338900" y="5084387"/>
            <a:chExt cx="694480" cy="852978"/>
          </a:xfrm>
        </p:grpSpPr>
        <p:pic>
          <p:nvPicPr>
            <p:cNvPr id="47" name="Imagen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900" y="5434974"/>
              <a:ext cx="686619" cy="502391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900" y="5258295"/>
              <a:ext cx="686619" cy="502391"/>
            </a:xfrm>
            <a:prstGeom prst="rect">
              <a:avLst/>
            </a:prstGeom>
          </p:spPr>
        </p:pic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6761" y="5084387"/>
              <a:ext cx="686619" cy="502391"/>
            </a:xfrm>
            <a:prstGeom prst="rect">
              <a:avLst/>
            </a:prstGeom>
          </p:spPr>
        </p:pic>
      </p:grpSp>
      <p:pic>
        <p:nvPicPr>
          <p:cNvPr id="50" name="Imagen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633" y="4029229"/>
            <a:ext cx="451461" cy="392450"/>
          </a:xfrm>
          <a:prstGeom prst="rect">
            <a:avLst/>
          </a:prstGeom>
        </p:spPr>
      </p:pic>
      <p:sp>
        <p:nvSpPr>
          <p:cNvPr id="51" name="Rectángulo redondeado 50"/>
          <p:cNvSpPr/>
          <p:nvPr/>
        </p:nvSpPr>
        <p:spPr bwMode="auto">
          <a:xfrm>
            <a:off x="3403240" y="3264408"/>
            <a:ext cx="952904" cy="9833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3395379" y="3989962"/>
            <a:ext cx="960765" cy="2626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algn="ctr"/>
            <a:r>
              <a:rPr lang="en-US" b="1" dirty="0" smtClean="0"/>
              <a:t>VIM</a:t>
            </a:r>
            <a:endParaRPr lang="en-US" b="1" dirty="0" smtClean="0"/>
          </a:p>
        </p:txBody>
      </p:sp>
      <p:cxnSp>
        <p:nvCxnSpPr>
          <p:cNvPr id="53" name="Conector recto 52"/>
          <p:cNvCxnSpPr>
            <a:stCxn id="51" idx="3"/>
            <a:endCxn id="45" idx="1"/>
          </p:cNvCxnSpPr>
          <p:nvPr/>
        </p:nvCxnSpPr>
        <p:spPr>
          <a:xfrm>
            <a:off x="4356144" y="3756090"/>
            <a:ext cx="83322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840" y="3415563"/>
            <a:ext cx="686619" cy="502391"/>
          </a:xfrm>
          <a:prstGeom prst="rect">
            <a:avLst/>
          </a:prstGeom>
        </p:spPr>
      </p:pic>
      <p:sp>
        <p:nvSpPr>
          <p:cNvPr id="55" name="CuadroTexto 54"/>
          <p:cNvSpPr txBox="1"/>
          <p:nvPr/>
        </p:nvSpPr>
        <p:spPr>
          <a:xfrm>
            <a:off x="6482162" y="3423729"/>
            <a:ext cx="1224136" cy="7669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US" b="1" dirty="0" err="1" smtClean="0"/>
              <a:t>ITAv</a:t>
            </a:r>
            <a:r>
              <a:rPr lang="en-US" b="1" dirty="0" smtClean="0"/>
              <a:t> datacenter</a:t>
            </a:r>
            <a:endParaRPr lang="en-US" b="1" dirty="0" smtClean="0"/>
          </a:p>
        </p:txBody>
      </p:sp>
      <p:sp>
        <p:nvSpPr>
          <p:cNvPr id="59" name="AutoShape 5"/>
          <p:cNvSpPr>
            <a:spLocks noChangeArrowheads="1"/>
          </p:cNvSpPr>
          <p:nvPr/>
        </p:nvSpPr>
        <p:spPr bwMode="blackWhite">
          <a:xfrm>
            <a:off x="2790402" y="4650117"/>
            <a:ext cx="5135265" cy="1443179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just"/>
            <a:endParaRPr lang="en-US" sz="1600" dirty="0">
              <a:latin typeface="Arial" charset="0"/>
            </a:endParaRPr>
          </a:p>
        </p:txBody>
      </p:sp>
      <p:sp>
        <p:nvSpPr>
          <p:cNvPr id="60" name="Rectángulo redondeado 59"/>
          <p:cNvSpPr/>
          <p:nvPr/>
        </p:nvSpPr>
        <p:spPr bwMode="auto">
          <a:xfrm>
            <a:off x="5189364" y="4864017"/>
            <a:ext cx="952904" cy="9833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pSp>
        <p:nvGrpSpPr>
          <p:cNvPr id="61" name="Agrupar 60"/>
          <p:cNvGrpSpPr/>
          <p:nvPr/>
        </p:nvGrpSpPr>
        <p:grpSpPr>
          <a:xfrm>
            <a:off x="5318576" y="4937284"/>
            <a:ext cx="694480" cy="852978"/>
            <a:chOff x="2338900" y="5084387"/>
            <a:chExt cx="694480" cy="852978"/>
          </a:xfrm>
        </p:grpSpPr>
        <p:pic>
          <p:nvPicPr>
            <p:cNvPr id="62" name="Imagen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900" y="5434974"/>
              <a:ext cx="686619" cy="502391"/>
            </a:xfrm>
            <a:prstGeom prst="rect">
              <a:avLst/>
            </a:prstGeom>
          </p:spPr>
        </p:pic>
        <p:pic>
          <p:nvPicPr>
            <p:cNvPr id="63" name="Imagen 6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8900" y="5258295"/>
              <a:ext cx="686619" cy="502391"/>
            </a:xfrm>
            <a:prstGeom prst="rect">
              <a:avLst/>
            </a:prstGeom>
          </p:spPr>
        </p:pic>
        <p:pic>
          <p:nvPicPr>
            <p:cNvPr id="64" name="Imagen 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6761" y="5084387"/>
              <a:ext cx="686619" cy="502391"/>
            </a:xfrm>
            <a:prstGeom prst="rect">
              <a:avLst/>
            </a:prstGeom>
          </p:spPr>
        </p:pic>
      </p:grpSp>
      <p:pic>
        <p:nvPicPr>
          <p:cNvPr id="65" name="Imagen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633" y="5628838"/>
            <a:ext cx="451461" cy="392450"/>
          </a:xfrm>
          <a:prstGeom prst="rect">
            <a:avLst/>
          </a:prstGeom>
        </p:spPr>
      </p:pic>
      <p:sp>
        <p:nvSpPr>
          <p:cNvPr id="66" name="Rectángulo redondeado 65"/>
          <p:cNvSpPr/>
          <p:nvPr/>
        </p:nvSpPr>
        <p:spPr bwMode="auto">
          <a:xfrm>
            <a:off x="3403240" y="4864017"/>
            <a:ext cx="952904" cy="983363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395379" y="5589571"/>
            <a:ext cx="960765" cy="26263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pPr algn="ctr"/>
            <a:r>
              <a:rPr lang="en-US" b="1" dirty="0" smtClean="0"/>
              <a:t>VIM</a:t>
            </a:r>
            <a:endParaRPr lang="en-US" b="1" dirty="0" smtClean="0"/>
          </a:p>
        </p:txBody>
      </p:sp>
      <p:cxnSp>
        <p:nvCxnSpPr>
          <p:cNvPr id="68" name="Conector recto 67"/>
          <p:cNvCxnSpPr>
            <a:stCxn id="66" idx="3"/>
            <a:endCxn id="60" idx="1"/>
          </p:cNvCxnSpPr>
          <p:nvPr/>
        </p:nvCxnSpPr>
        <p:spPr>
          <a:xfrm>
            <a:off x="4356144" y="5355699"/>
            <a:ext cx="83322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n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840" y="5015172"/>
            <a:ext cx="686619" cy="502391"/>
          </a:xfrm>
          <a:prstGeom prst="rect">
            <a:avLst/>
          </a:prstGeom>
        </p:spPr>
      </p:pic>
      <p:sp>
        <p:nvSpPr>
          <p:cNvPr id="70" name="CuadroTexto 69"/>
          <p:cNvSpPr txBox="1"/>
          <p:nvPr/>
        </p:nvSpPr>
        <p:spPr>
          <a:xfrm>
            <a:off x="6368855" y="5023338"/>
            <a:ext cx="1443505" cy="76692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r"/>
            <a:r>
              <a:rPr lang="en-US" b="1" dirty="0" smtClean="0"/>
              <a:t>UNIBRIS/</a:t>
            </a:r>
            <a:r>
              <a:rPr lang="en-US" b="1" dirty="0" err="1" smtClean="0"/>
              <a:t>BiO</a:t>
            </a:r>
            <a:r>
              <a:rPr lang="en-US" b="1" dirty="0" smtClean="0"/>
              <a:t> datacenter</a:t>
            </a:r>
            <a:endParaRPr lang="en-US" b="1" dirty="0" smtClean="0"/>
          </a:p>
        </p:txBody>
      </p:sp>
      <p:sp>
        <p:nvSpPr>
          <p:cNvPr id="78" name="AutoShape 5"/>
          <p:cNvSpPr>
            <a:spLocks noChangeArrowheads="1"/>
          </p:cNvSpPr>
          <p:nvPr/>
        </p:nvSpPr>
        <p:spPr bwMode="blackWhite">
          <a:xfrm>
            <a:off x="1087483" y="4721818"/>
            <a:ext cx="1477251" cy="1423049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19050">
            <a:solidFill>
              <a:schemeClr val="bg2">
                <a:lumMod val="50000"/>
              </a:schemeClr>
            </a:solidFill>
            <a:round/>
            <a:headEnd type="none" w="sm" len="sm"/>
            <a:tailEnd type="none" w="sm" len="sm"/>
          </a:ln>
          <a:effectLst/>
        </p:spPr>
        <p:txBody>
          <a:bodyPr anchor="ctr"/>
          <a:lstStyle/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Other datacenters</a:t>
            </a:r>
          </a:p>
          <a:p>
            <a:pPr algn="ctr"/>
            <a:r>
              <a:rPr lang="en-US" b="1" dirty="0" smtClean="0">
                <a:latin typeface="Calibri" charset="0"/>
                <a:ea typeface="Calibri" charset="0"/>
                <a:cs typeface="Calibri" charset="0"/>
              </a:rPr>
              <a:t>(UFU &amp; open calls)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89" name="Conector angular 88"/>
          <p:cNvCxnSpPr>
            <a:stCxn id="78" idx="0"/>
            <a:endCxn id="23" idx="2"/>
          </p:cNvCxnSpPr>
          <p:nvPr/>
        </p:nvCxnSpPr>
        <p:spPr>
          <a:xfrm rot="16200000" flipV="1">
            <a:off x="1588177" y="4483886"/>
            <a:ext cx="470226" cy="5638"/>
          </a:xfrm>
          <a:prstGeom prst="bentConnector3">
            <a:avLst>
              <a:gd name="adj1" fmla="val 5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/>
          <p:cNvCxnSpPr/>
          <p:nvPr/>
        </p:nvCxnSpPr>
        <p:spPr>
          <a:xfrm>
            <a:off x="2320283" y="4194475"/>
            <a:ext cx="1113665" cy="79438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/>
          <p:cNvCxnSpPr>
            <a:stCxn id="23" idx="3"/>
            <a:endCxn id="51" idx="1"/>
          </p:cNvCxnSpPr>
          <p:nvPr/>
        </p:nvCxnSpPr>
        <p:spPr>
          <a:xfrm flipV="1">
            <a:off x="2370437" y="3756090"/>
            <a:ext cx="1032803" cy="3821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redondeado 2"/>
          <p:cNvSpPr/>
          <p:nvPr/>
        </p:nvSpPr>
        <p:spPr>
          <a:xfrm>
            <a:off x="3163265" y="1545238"/>
            <a:ext cx="1460474" cy="5176238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OpenStack </a:t>
            </a:r>
            <a:r>
              <a:rPr lang="en-US" sz="1600" b="1" dirty="0" err="1" smtClean="0">
                <a:solidFill>
                  <a:schemeClr val="tx2"/>
                </a:solidFill>
              </a:rPr>
              <a:t>Ocata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4" name="Rectángulo redondeado 73"/>
          <p:cNvSpPr/>
          <p:nvPr/>
        </p:nvSpPr>
        <p:spPr>
          <a:xfrm>
            <a:off x="1078525" y="2567811"/>
            <a:ext cx="1460474" cy="1887543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OSM </a:t>
            </a:r>
            <a:br>
              <a:rPr lang="en-US" sz="1600" b="1" dirty="0" smtClean="0">
                <a:solidFill>
                  <a:schemeClr val="tx2"/>
                </a:solidFill>
              </a:rPr>
            </a:br>
            <a:r>
              <a:rPr lang="en-US" sz="1600" b="1" dirty="0" smtClean="0">
                <a:solidFill>
                  <a:schemeClr val="tx2"/>
                </a:solidFill>
              </a:rPr>
              <a:t>Release TWO</a:t>
            </a:r>
            <a:endParaRPr lang="en-US" sz="1600" b="1" dirty="0">
              <a:solidFill>
                <a:schemeClr val="tx2"/>
              </a:solidFill>
            </a:endParaRPr>
          </a:p>
        </p:txBody>
      </p:sp>
      <p:cxnSp>
        <p:nvCxnSpPr>
          <p:cNvPr id="75" name="Conector recto 74"/>
          <p:cNvCxnSpPr/>
          <p:nvPr/>
        </p:nvCxnSpPr>
        <p:spPr>
          <a:xfrm flipV="1">
            <a:off x="2306879" y="2618889"/>
            <a:ext cx="1167020" cy="662616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71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>
          <a:defRPr dirty="0" smtClean="0">
            <a:solidFill>
              <a:srgbClr val="FFC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5GinFIRE-PresentationTemplate</Template>
  <TotalTime>2234</TotalTime>
  <Words>736</Words>
  <Application>Microsoft Macintosh PowerPoint</Application>
  <PresentationFormat>Presentación en pantalla (4:3)</PresentationFormat>
  <Paragraphs>205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Calibri</vt:lpstr>
      <vt:lpstr>Mangal</vt:lpstr>
      <vt:lpstr>Tahoma</vt:lpstr>
      <vt:lpstr>Wingdings</vt:lpstr>
      <vt:lpstr>Arial</vt:lpstr>
      <vt:lpstr>Presentation1</vt:lpstr>
      <vt:lpstr>A 5G experimental environment focused on vertical applications</vt:lpstr>
      <vt:lpstr>Emerging Trends in 5G</vt:lpstr>
      <vt:lpstr>Requirements for the Facility</vt:lpstr>
      <vt:lpstr>Targeted Use Case Assisted Overtaking</vt:lpstr>
      <vt:lpstr>5GinFIRE Reference Model</vt:lpstr>
      <vt:lpstr>Actors in an Experiment Workflow</vt:lpstr>
      <vt:lpstr>Middleware and Portal Features</vt:lpstr>
      <vt:lpstr>The 5GinFIRE Portal</vt:lpstr>
      <vt:lpstr>The 5GinFIRE NFVO</vt:lpstr>
      <vt:lpstr>Control Plane Connectivity</vt:lpstr>
      <vt:lpstr>Orchestration @ 5TONIC</vt:lpstr>
      <vt:lpstr>What Could Come to OSM</vt:lpstr>
      <vt:lpstr>Virtuous Circles</vt:lpstr>
      <vt:lpstr>‘Nuff said!</vt:lpstr>
    </vt:vector>
  </TitlesOfParts>
  <Company>ΕΠΠtools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ctranoris</dc:creator>
  <cp:lastModifiedBy>Diego R. Lopez</cp:lastModifiedBy>
  <cp:revision>133</cp:revision>
  <dcterms:created xsi:type="dcterms:W3CDTF">2016-12-28T14:23:09Z</dcterms:created>
  <dcterms:modified xsi:type="dcterms:W3CDTF">2017-10-23T12:16:20Z</dcterms:modified>
</cp:coreProperties>
</file>