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9" r:id="rId1"/>
    <p:sldMasterId id="2147483690" r:id="rId2"/>
    <p:sldMasterId id="2147483691" r:id="rId3"/>
  </p:sldMasterIdLst>
  <p:notesMasterIdLst>
    <p:notesMasterId r:id="rId11"/>
  </p:notesMasterIdLst>
  <p:sldIdLst>
    <p:sldId id="264" r:id="rId4"/>
    <p:sldId id="265" r:id="rId5"/>
    <p:sldId id="263" r:id="rId6"/>
    <p:sldId id="262" r:id="rId7"/>
    <p:sldId id="261" r:id="rId8"/>
    <p:sldId id="266" r:id="rId9"/>
    <p:sldId id="267" r:id="rId10"/>
  </p:sldIdLst>
  <p:sldSz cx="12192000" cy="685800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2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510a5d1ced_0_245:notes"/>
          <p:cNvSpPr txBox="1">
            <a:spLocks noGrp="1"/>
          </p:cNvSpPr>
          <p:nvPr>
            <p:ph type="body" idx="1"/>
          </p:nvPr>
        </p:nvSpPr>
        <p:spPr>
          <a:xfrm>
            <a:off x="755968" y="5145429"/>
            <a:ext cx="6047700" cy="42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25" tIns="51400" rIns="102825" bIns="514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sp>
        <p:nvSpPr>
          <p:cNvPr id="237" name="Google Shape;237;g1510a5d1ced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a09cdfc095_0_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1a09cdfc09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1851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a09cdfc095_0_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1a09cdfc09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813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a09cdfc095_0_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1a09cdfc09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464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510a5d1ced_0_624:notes"/>
          <p:cNvSpPr txBox="1">
            <a:spLocks noGrp="1"/>
          </p:cNvSpPr>
          <p:nvPr>
            <p:ph type="body" idx="1"/>
          </p:nvPr>
        </p:nvSpPr>
        <p:spPr>
          <a:xfrm>
            <a:off x="755968" y="5145429"/>
            <a:ext cx="6047700" cy="42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25" tIns="51400" rIns="102825" bIns="514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sp>
        <p:nvSpPr>
          <p:cNvPr id="282" name="Google Shape;282;g1510a5d1ced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a09cdfc095_0_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1a09cdfc09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3612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a09cdfc095_0_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1a09cdfc09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894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7153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7153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subTitle" idx="1"/>
          </p:nvPr>
        </p:nvSpPr>
        <p:spPr>
          <a:xfrm>
            <a:off x="6508440" y="2764440"/>
            <a:ext cx="5089800" cy="82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3"/>
          </p:nvPr>
        </p:nvSpPr>
        <p:spPr>
          <a:xfrm>
            <a:off x="0" y="358200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3"/>
          </p:nvPr>
        </p:nvSpPr>
        <p:spPr>
          <a:xfrm>
            <a:off x="3665880" y="358200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3"/>
          </p:nvPr>
        </p:nvSpPr>
        <p:spPr>
          <a:xfrm>
            <a:off x="0" y="3582000"/>
            <a:ext cx="7153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7153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2"/>
          </p:nvPr>
        </p:nvSpPr>
        <p:spPr>
          <a:xfrm>
            <a:off x="0" y="3582000"/>
            <a:ext cx="7153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3"/>
          </p:nvPr>
        </p:nvSpPr>
        <p:spPr>
          <a:xfrm>
            <a:off x="0" y="358200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4"/>
          </p:nvPr>
        </p:nvSpPr>
        <p:spPr>
          <a:xfrm>
            <a:off x="3665880" y="358200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2"/>
          </p:nvPr>
        </p:nvSpPr>
        <p:spPr>
          <a:xfrm>
            <a:off x="2418840" y="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3"/>
          </p:nvPr>
        </p:nvSpPr>
        <p:spPr>
          <a:xfrm>
            <a:off x="4837680" y="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4"/>
          </p:nvPr>
        </p:nvSpPr>
        <p:spPr>
          <a:xfrm>
            <a:off x="0" y="358200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5"/>
          </p:nvPr>
        </p:nvSpPr>
        <p:spPr>
          <a:xfrm>
            <a:off x="2418840" y="358200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6"/>
          </p:nvPr>
        </p:nvSpPr>
        <p:spPr>
          <a:xfrm>
            <a:off x="4837680" y="358200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descr="Image Open Source MANO by ETSI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9375" y="634622"/>
            <a:ext cx="3510439" cy="165925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>
            <a:spLocks noGrp="1"/>
          </p:cNvSpPr>
          <p:nvPr>
            <p:ph type="pic" idx="2"/>
          </p:nvPr>
        </p:nvSpPr>
        <p:spPr>
          <a:xfrm>
            <a:off x="-1497525" y="0"/>
            <a:ext cx="8487600" cy="6858000"/>
          </a:xfrm>
          <a:prstGeom prst="flowChartOnlineStorag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6464595" y="2764465"/>
            <a:ext cx="5358900" cy="17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6464593" y="4704969"/>
            <a:ext cx="53589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000"/>
            </a:lvl2pPr>
            <a:lvl3pPr lvl="2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Calibri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10584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3"/>
          </p:nvPr>
        </p:nvSpPr>
        <p:spPr>
          <a:xfrm>
            <a:off x="6464543" y="5175644"/>
            <a:ext cx="53589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000"/>
            </a:lvl2pPr>
            <a:lvl3pPr lvl="2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Calibri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>
            <a:spLocks noGrp="1"/>
          </p:cNvSpPr>
          <p:nvPr>
            <p:ph type="subTitle" idx="1"/>
          </p:nvPr>
        </p:nvSpPr>
        <p:spPr>
          <a:xfrm>
            <a:off x="6508440" y="2764440"/>
            <a:ext cx="5089800" cy="82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body" idx="3"/>
          </p:nvPr>
        </p:nvSpPr>
        <p:spPr>
          <a:xfrm>
            <a:off x="0" y="358200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3"/>
          </p:nvPr>
        </p:nvSpPr>
        <p:spPr>
          <a:xfrm>
            <a:off x="3665880" y="358200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3"/>
          </p:nvPr>
        </p:nvSpPr>
        <p:spPr>
          <a:xfrm>
            <a:off x="0" y="3582000"/>
            <a:ext cx="7153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7153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body" idx="2"/>
          </p:nvPr>
        </p:nvSpPr>
        <p:spPr>
          <a:xfrm>
            <a:off x="0" y="3582000"/>
            <a:ext cx="7153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2"/>
          </p:nvPr>
        </p:nvSpPr>
        <p:spPr>
          <a:xfrm>
            <a:off x="3665880" y="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body" idx="3"/>
          </p:nvPr>
        </p:nvSpPr>
        <p:spPr>
          <a:xfrm>
            <a:off x="0" y="358200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4"/>
          </p:nvPr>
        </p:nvSpPr>
        <p:spPr>
          <a:xfrm>
            <a:off x="3665880" y="3582000"/>
            <a:ext cx="34908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>
            <a:spLocks noGrp="1"/>
          </p:cNvSpPr>
          <p:nvPr>
            <p:ph type="title"/>
          </p:nvPr>
        </p:nvSpPr>
        <p:spPr>
          <a:xfrm>
            <a:off x="6508440" y="2764440"/>
            <a:ext cx="50898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body" idx="2"/>
          </p:nvPr>
        </p:nvSpPr>
        <p:spPr>
          <a:xfrm>
            <a:off x="2418840" y="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3"/>
          </p:nvPr>
        </p:nvSpPr>
        <p:spPr>
          <a:xfrm>
            <a:off x="4837680" y="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4"/>
          </p:nvPr>
        </p:nvSpPr>
        <p:spPr>
          <a:xfrm>
            <a:off x="0" y="358200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5"/>
          </p:nvPr>
        </p:nvSpPr>
        <p:spPr>
          <a:xfrm>
            <a:off x="2418840" y="358200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body" idx="6"/>
          </p:nvPr>
        </p:nvSpPr>
        <p:spPr>
          <a:xfrm>
            <a:off x="4837680" y="3582000"/>
            <a:ext cx="2303400" cy="3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9" descr="Image Open Source MANO by ETSI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9375" y="634622"/>
            <a:ext cx="3510439" cy="165925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9"/>
          <p:cNvSpPr>
            <a:spLocks noGrp="1"/>
          </p:cNvSpPr>
          <p:nvPr>
            <p:ph type="pic" idx="2"/>
          </p:nvPr>
        </p:nvSpPr>
        <p:spPr>
          <a:xfrm>
            <a:off x="-1497525" y="0"/>
            <a:ext cx="8487600" cy="6858000"/>
          </a:xfrm>
          <a:prstGeom prst="flowChartOnlineStorag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1" name="Google Shape;131;p29"/>
          <p:cNvSpPr txBox="1">
            <a:spLocks noGrp="1"/>
          </p:cNvSpPr>
          <p:nvPr>
            <p:ph type="ctrTitle"/>
          </p:nvPr>
        </p:nvSpPr>
        <p:spPr>
          <a:xfrm>
            <a:off x="6464595" y="2764465"/>
            <a:ext cx="5358900" cy="17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subTitle" idx="1"/>
          </p:nvPr>
        </p:nvSpPr>
        <p:spPr>
          <a:xfrm>
            <a:off x="6464593" y="4704969"/>
            <a:ext cx="53589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000"/>
            </a:lvl2pPr>
            <a:lvl3pPr lvl="2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Calibri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29"/>
          <p:cNvSpPr/>
          <p:nvPr/>
        </p:nvSpPr>
        <p:spPr>
          <a:xfrm>
            <a:off x="10584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9"/>
          <p:cNvSpPr txBox="1">
            <a:spLocks noGrp="1"/>
          </p:cNvSpPr>
          <p:nvPr>
            <p:ph type="subTitle" idx="3"/>
          </p:nvPr>
        </p:nvSpPr>
        <p:spPr>
          <a:xfrm>
            <a:off x="6464543" y="5175644"/>
            <a:ext cx="53589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000"/>
            </a:lvl2pPr>
            <a:lvl3pPr lvl="2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Calibri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title"/>
          </p:nvPr>
        </p:nvSpPr>
        <p:spPr>
          <a:xfrm>
            <a:off x="4038602" y="520994"/>
            <a:ext cx="61185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7" name="Google Shape;137;p30" descr="Title Underline"/>
          <p:cNvCxnSpPr/>
          <p:nvPr/>
        </p:nvCxnSpPr>
        <p:spPr>
          <a:xfrm>
            <a:off x="4038601" y="1084523"/>
            <a:ext cx="61185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8" name="Google Shape;138;p30"/>
          <p:cNvSpPr txBox="1">
            <a:spLocks noGrp="1"/>
          </p:cNvSpPr>
          <p:nvPr>
            <p:ph type="body" idx="1"/>
          </p:nvPr>
        </p:nvSpPr>
        <p:spPr>
          <a:xfrm>
            <a:off x="4038602" y="1372806"/>
            <a:ext cx="6118500" cy="5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624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Calibri"/>
              <a:buChar char="•"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0"/>
          <p:cNvSpPr>
            <a:spLocks noGrp="1"/>
          </p:cNvSpPr>
          <p:nvPr>
            <p:ph type="pic" idx="2"/>
          </p:nvPr>
        </p:nvSpPr>
        <p:spPr>
          <a:xfrm>
            <a:off x="-3200400" y="521000"/>
            <a:ext cx="6909300" cy="71562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40" name="Google Shape;140;p30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30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Divid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>
            <a:spLocks noGrp="1"/>
          </p:cNvSpPr>
          <p:nvPr>
            <p:ph type="title"/>
          </p:nvPr>
        </p:nvSpPr>
        <p:spPr>
          <a:xfrm>
            <a:off x="4038601" y="3302758"/>
            <a:ext cx="7359300" cy="12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1"/>
          <p:cNvSpPr txBox="1">
            <a:spLocks noGrp="1"/>
          </p:cNvSpPr>
          <p:nvPr>
            <p:ph type="body" idx="1"/>
          </p:nvPr>
        </p:nvSpPr>
        <p:spPr>
          <a:xfrm>
            <a:off x="4038601" y="4704969"/>
            <a:ext cx="7359300" cy="7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98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760"/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31"/>
          <p:cNvSpPr>
            <a:spLocks noGrp="1"/>
          </p:cNvSpPr>
          <p:nvPr>
            <p:ph type="pic" idx="2"/>
          </p:nvPr>
        </p:nvSpPr>
        <p:spPr>
          <a:xfrm>
            <a:off x="-704850" y="0"/>
            <a:ext cx="4550700" cy="6858000"/>
          </a:xfrm>
          <a:prstGeom prst="flowChartOnlineStorage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47" name="Google Shape;147;p31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9" name="Google Shape;149;p31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2 Contents">
  <p:cSld name="Title and 2 Contents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2"/>
          <p:cNvSpPr txBox="1">
            <a:spLocks noGrp="1"/>
          </p:cNvSpPr>
          <p:nvPr>
            <p:ph type="title"/>
          </p:nvPr>
        </p:nvSpPr>
        <p:spPr>
          <a:xfrm>
            <a:off x="457199" y="520994"/>
            <a:ext cx="97200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52" name="Google Shape;152;p32" descr="Title Underline"/>
          <p:cNvCxnSpPr/>
          <p:nvPr/>
        </p:nvCxnSpPr>
        <p:spPr>
          <a:xfrm>
            <a:off x="457198" y="1084523"/>
            <a:ext cx="9720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3" name="Google Shape;153;p32"/>
          <p:cNvSpPr txBox="1">
            <a:spLocks noGrp="1"/>
          </p:cNvSpPr>
          <p:nvPr>
            <p:ph type="body" idx="1"/>
          </p:nvPr>
        </p:nvSpPr>
        <p:spPr>
          <a:xfrm>
            <a:off x="457199" y="1372806"/>
            <a:ext cx="5292000" cy="5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body" idx="2"/>
          </p:nvPr>
        </p:nvSpPr>
        <p:spPr>
          <a:xfrm>
            <a:off x="6105916" y="1372806"/>
            <a:ext cx="5328000" cy="5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55" name="Google Shape;155;p32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2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32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>
            <a:spLocks noGrp="1"/>
          </p:cNvSpPr>
          <p:nvPr>
            <p:ph type="title"/>
          </p:nvPr>
        </p:nvSpPr>
        <p:spPr>
          <a:xfrm>
            <a:off x="457198" y="520994"/>
            <a:ext cx="97200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60" name="Google Shape;160;p33" descr="Title Underline"/>
          <p:cNvCxnSpPr/>
          <p:nvPr/>
        </p:nvCxnSpPr>
        <p:spPr>
          <a:xfrm>
            <a:off x="457197" y="1084523"/>
            <a:ext cx="9720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" name="Google Shape;161;p33"/>
          <p:cNvSpPr txBox="1">
            <a:spLocks noGrp="1"/>
          </p:cNvSpPr>
          <p:nvPr>
            <p:ph type="body" idx="1"/>
          </p:nvPr>
        </p:nvSpPr>
        <p:spPr>
          <a:xfrm>
            <a:off x="457199" y="1372807"/>
            <a:ext cx="11457000" cy="5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62" name="Google Shape;162;p33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3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33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Logo">
  <p:cSld name="Blank with Logo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4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4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" name="Google Shape;168;p34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1" name="Google Shape;171;p35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Slide">
  <p:cSld name="Picture Slide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6"/>
          <p:cNvSpPr txBox="1">
            <a:spLocks noGrp="1"/>
          </p:cNvSpPr>
          <p:nvPr>
            <p:ph type="title"/>
          </p:nvPr>
        </p:nvSpPr>
        <p:spPr>
          <a:xfrm>
            <a:off x="457199" y="520994"/>
            <a:ext cx="97200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74" name="Google Shape;174;p36" descr="Title Underline"/>
          <p:cNvCxnSpPr/>
          <p:nvPr/>
        </p:nvCxnSpPr>
        <p:spPr>
          <a:xfrm>
            <a:off x="457198" y="1084523"/>
            <a:ext cx="9720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5" name="Google Shape;175;p36"/>
          <p:cNvSpPr txBox="1">
            <a:spLocks noGrp="1"/>
          </p:cNvSpPr>
          <p:nvPr>
            <p:ph type="body" idx="1"/>
          </p:nvPr>
        </p:nvSpPr>
        <p:spPr>
          <a:xfrm>
            <a:off x="457199" y="1372806"/>
            <a:ext cx="8982000" cy="5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6"/>
          <p:cNvSpPr>
            <a:spLocks noGrp="1"/>
          </p:cNvSpPr>
          <p:nvPr>
            <p:ph type="pic" idx="2"/>
          </p:nvPr>
        </p:nvSpPr>
        <p:spPr>
          <a:xfrm flipH="1">
            <a:off x="9231975" y="1364950"/>
            <a:ext cx="3540375" cy="5493000"/>
          </a:xfrm>
          <a:prstGeom prst="flowChartOnlineStorage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77" name="Google Shape;177;p36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6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9" name="Google Shape;179;p36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Slide 2">
  <p:cSld name="Picture Slide 2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7"/>
          <p:cNvSpPr txBox="1">
            <a:spLocks noGrp="1"/>
          </p:cNvSpPr>
          <p:nvPr>
            <p:ph type="title"/>
          </p:nvPr>
        </p:nvSpPr>
        <p:spPr>
          <a:xfrm>
            <a:off x="457199" y="520994"/>
            <a:ext cx="71676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82" name="Google Shape;182;p37" descr="Title Underline"/>
          <p:cNvCxnSpPr/>
          <p:nvPr/>
        </p:nvCxnSpPr>
        <p:spPr>
          <a:xfrm>
            <a:off x="457198" y="1084523"/>
            <a:ext cx="71676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3" name="Google Shape;183;p37"/>
          <p:cNvSpPr txBox="1">
            <a:spLocks noGrp="1"/>
          </p:cNvSpPr>
          <p:nvPr>
            <p:ph type="body" idx="1"/>
          </p:nvPr>
        </p:nvSpPr>
        <p:spPr>
          <a:xfrm>
            <a:off x="457199" y="1372806"/>
            <a:ext cx="5292000" cy="5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7"/>
          <p:cNvSpPr>
            <a:spLocks noGrp="1"/>
          </p:cNvSpPr>
          <p:nvPr>
            <p:ph type="pic" idx="2"/>
          </p:nvPr>
        </p:nvSpPr>
        <p:spPr>
          <a:xfrm>
            <a:off x="6334801" y="942220"/>
            <a:ext cx="5400000" cy="540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85" name="Google Shape;185;p37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7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p37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">
  <p:cSld name="Map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8"/>
          <p:cNvSpPr txBox="1">
            <a:spLocks noGrp="1"/>
          </p:cNvSpPr>
          <p:nvPr>
            <p:ph type="title"/>
          </p:nvPr>
        </p:nvSpPr>
        <p:spPr>
          <a:xfrm>
            <a:off x="457199" y="520994"/>
            <a:ext cx="97200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90" name="Google Shape;190;p38" descr="Title Underline"/>
          <p:cNvCxnSpPr/>
          <p:nvPr/>
        </p:nvCxnSpPr>
        <p:spPr>
          <a:xfrm>
            <a:off x="457198" y="1084523"/>
            <a:ext cx="9720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1" name="Google Shape;191;p38" descr="World Map Made of Do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0394" y="1372807"/>
            <a:ext cx="9886950" cy="485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8" descr="Image Open Source MANO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8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38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ed Side Slide - Pink">
  <p:cSld name="Colored Side Slide - Pink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9" descr="Background colored shape"/>
          <p:cNvSpPr/>
          <p:nvPr/>
        </p:nvSpPr>
        <p:spPr>
          <a:xfrm>
            <a:off x="0" y="0"/>
            <a:ext cx="4902864" cy="6858000"/>
          </a:xfrm>
          <a:custGeom>
            <a:avLst/>
            <a:gdLst/>
            <a:ahLst/>
            <a:cxnLst/>
            <a:rect l="l" t="t" r="r" b="b"/>
            <a:pathLst>
              <a:path w="4902864" h="6858000" extrusionOk="0">
                <a:moveTo>
                  <a:pt x="0" y="0"/>
                </a:moveTo>
                <a:lnTo>
                  <a:pt x="637879" y="0"/>
                </a:lnTo>
                <a:lnTo>
                  <a:pt x="1180960" y="0"/>
                </a:lnTo>
                <a:lnTo>
                  <a:pt x="4902864" y="0"/>
                </a:lnTo>
                <a:lnTo>
                  <a:pt x="4902864" y="4340"/>
                </a:lnTo>
                <a:lnTo>
                  <a:pt x="4635956" y="363510"/>
                </a:lnTo>
                <a:cubicBezTo>
                  <a:pt x="4083254" y="1175497"/>
                  <a:pt x="3746264" y="2142098"/>
                  <a:pt x="3700943" y="3187833"/>
                </a:cubicBezTo>
                <a:lnTo>
                  <a:pt x="3695698" y="3430464"/>
                </a:lnTo>
                <a:lnTo>
                  <a:pt x="3695696" y="3430400"/>
                </a:lnTo>
                <a:lnTo>
                  <a:pt x="3695696" y="3430527"/>
                </a:lnTo>
                <a:lnTo>
                  <a:pt x="3695698" y="3430464"/>
                </a:lnTo>
                <a:lnTo>
                  <a:pt x="3700887" y="3672376"/>
                </a:lnTo>
                <a:cubicBezTo>
                  <a:pt x="3745734" y="4715484"/>
                  <a:pt x="4079261" y="5685537"/>
                  <a:pt x="4628175" y="6497636"/>
                </a:cubicBezTo>
                <a:lnTo>
                  <a:pt x="4894385" y="6858000"/>
                </a:lnTo>
                <a:lnTo>
                  <a:pt x="1180960" y="6858000"/>
                </a:lnTo>
                <a:lnTo>
                  <a:pt x="6378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9"/>
          <p:cNvSpPr txBox="1">
            <a:spLocks noGrp="1"/>
          </p:cNvSpPr>
          <p:nvPr>
            <p:ph type="title"/>
          </p:nvPr>
        </p:nvSpPr>
        <p:spPr>
          <a:xfrm>
            <a:off x="457199" y="1372808"/>
            <a:ext cx="2840100" cy="3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9"/>
          <p:cNvSpPr txBox="1">
            <a:spLocks noGrp="1"/>
          </p:cNvSpPr>
          <p:nvPr>
            <p:ph type="body" idx="1"/>
          </p:nvPr>
        </p:nvSpPr>
        <p:spPr>
          <a:xfrm>
            <a:off x="4784436" y="1372807"/>
            <a:ext cx="7129800" cy="5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99" name="Google Shape;199;p39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9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1" name="Google Shape;201;p39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ed Side Slide - Blue">
  <p:cSld name="Colored Side Slide - Blue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0" descr="Background colored shape"/>
          <p:cNvSpPr/>
          <p:nvPr/>
        </p:nvSpPr>
        <p:spPr>
          <a:xfrm>
            <a:off x="0" y="0"/>
            <a:ext cx="4902864" cy="6858000"/>
          </a:xfrm>
          <a:custGeom>
            <a:avLst/>
            <a:gdLst/>
            <a:ahLst/>
            <a:cxnLst/>
            <a:rect l="l" t="t" r="r" b="b"/>
            <a:pathLst>
              <a:path w="4902864" h="6858000" extrusionOk="0">
                <a:moveTo>
                  <a:pt x="0" y="0"/>
                </a:moveTo>
                <a:lnTo>
                  <a:pt x="637879" y="0"/>
                </a:lnTo>
                <a:lnTo>
                  <a:pt x="1180960" y="0"/>
                </a:lnTo>
                <a:lnTo>
                  <a:pt x="4902864" y="0"/>
                </a:lnTo>
                <a:lnTo>
                  <a:pt x="4902864" y="4340"/>
                </a:lnTo>
                <a:lnTo>
                  <a:pt x="4635956" y="363510"/>
                </a:lnTo>
                <a:cubicBezTo>
                  <a:pt x="4083254" y="1175497"/>
                  <a:pt x="3746264" y="2142098"/>
                  <a:pt x="3700943" y="3187833"/>
                </a:cubicBezTo>
                <a:lnTo>
                  <a:pt x="3695698" y="3430464"/>
                </a:lnTo>
                <a:lnTo>
                  <a:pt x="3695696" y="3430400"/>
                </a:lnTo>
                <a:lnTo>
                  <a:pt x="3695696" y="3430527"/>
                </a:lnTo>
                <a:lnTo>
                  <a:pt x="3695698" y="3430464"/>
                </a:lnTo>
                <a:lnTo>
                  <a:pt x="3700887" y="3672376"/>
                </a:lnTo>
                <a:cubicBezTo>
                  <a:pt x="3745734" y="4715484"/>
                  <a:pt x="4079261" y="5685537"/>
                  <a:pt x="4628175" y="6497636"/>
                </a:cubicBezTo>
                <a:lnTo>
                  <a:pt x="4894385" y="6858000"/>
                </a:lnTo>
                <a:lnTo>
                  <a:pt x="1180960" y="6858000"/>
                </a:lnTo>
                <a:lnTo>
                  <a:pt x="6378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40"/>
          <p:cNvSpPr txBox="1">
            <a:spLocks noGrp="1"/>
          </p:cNvSpPr>
          <p:nvPr>
            <p:ph type="title"/>
          </p:nvPr>
        </p:nvSpPr>
        <p:spPr>
          <a:xfrm>
            <a:off x="457199" y="1372808"/>
            <a:ext cx="2840100" cy="3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40"/>
          <p:cNvSpPr txBox="1">
            <a:spLocks noGrp="1"/>
          </p:cNvSpPr>
          <p:nvPr>
            <p:ph type="body" idx="1"/>
          </p:nvPr>
        </p:nvSpPr>
        <p:spPr>
          <a:xfrm>
            <a:off x="4784436" y="1372807"/>
            <a:ext cx="7129800" cy="5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06" name="Google Shape;206;p40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0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8" name="Google Shape;208;p40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ed Side Slide - Light Blue">
  <p:cSld name="Colored Side Slide - Light Blue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1" descr="Background colored shape"/>
          <p:cNvSpPr/>
          <p:nvPr/>
        </p:nvSpPr>
        <p:spPr>
          <a:xfrm>
            <a:off x="0" y="0"/>
            <a:ext cx="4902864" cy="6858000"/>
          </a:xfrm>
          <a:custGeom>
            <a:avLst/>
            <a:gdLst/>
            <a:ahLst/>
            <a:cxnLst/>
            <a:rect l="l" t="t" r="r" b="b"/>
            <a:pathLst>
              <a:path w="4902864" h="6858000" extrusionOk="0">
                <a:moveTo>
                  <a:pt x="0" y="0"/>
                </a:moveTo>
                <a:lnTo>
                  <a:pt x="637879" y="0"/>
                </a:lnTo>
                <a:lnTo>
                  <a:pt x="1180960" y="0"/>
                </a:lnTo>
                <a:lnTo>
                  <a:pt x="4902864" y="0"/>
                </a:lnTo>
                <a:lnTo>
                  <a:pt x="4902864" y="4340"/>
                </a:lnTo>
                <a:lnTo>
                  <a:pt x="4635956" y="363510"/>
                </a:lnTo>
                <a:cubicBezTo>
                  <a:pt x="4083254" y="1175497"/>
                  <a:pt x="3746264" y="2142098"/>
                  <a:pt x="3700943" y="3187833"/>
                </a:cubicBezTo>
                <a:lnTo>
                  <a:pt x="3695698" y="3430464"/>
                </a:lnTo>
                <a:lnTo>
                  <a:pt x="3695696" y="3430400"/>
                </a:lnTo>
                <a:lnTo>
                  <a:pt x="3695696" y="3430527"/>
                </a:lnTo>
                <a:lnTo>
                  <a:pt x="3695698" y="3430464"/>
                </a:lnTo>
                <a:lnTo>
                  <a:pt x="3700887" y="3672376"/>
                </a:lnTo>
                <a:cubicBezTo>
                  <a:pt x="3745734" y="4715484"/>
                  <a:pt x="4079261" y="5685537"/>
                  <a:pt x="4628175" y="6497636"/>
                </a:cubicBezTo>
                <a:lnTo>
                  <a:pt x="4894385" y="6858000"/>
                </a:lnTo>
                <a:lnTo>
                  <a:pt x="1180960" y="6858000"/>
                </a:lnTo>
                <a:lnTo>
                  <a:pt x="6378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41"/>
          <p:cNvSpPr txBox="1">
            <a:spLocks noGrp="1"/>
          </p:cNvSpPr>
          <p:nvPr>
            <p:ph type="title"/>
          </p:nvPr>
        </p:nvSpPr>
        <p:spPr>
          <a:xfrm>
            <a:off x="457199" y="1372808"/>
            <a:ext cx="2840100" cy="3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41"/>
          <p:cNvSpPr txBox="1">
            <a:spLocks noGrp="1"/>
          </p:cNvSpPr>
          <p:nvPr>
            <p:ph type="body" idx="1"/>
          </p:nvPr>
        </p:nvSpPr>
        <p:spPr>
          <a:xfrm>
            <a:off x="4784436" y="1372807"/>
            <a:ext cx="7129800" cy="5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13" name="Google Shape;213;p41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1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41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ed Side Slide - Light Purple">
  <p:cSld name="Colored Side Slide - Light Purple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2" descr="Background colored shape"/>
          <p:cNvSpPr/>
          <p:nvPr/>
        </p:nvSpPr>
        <p:spPr>
          <a:xfrm>
            <a:off x="0" y="0"/>
            <a:ext cx="4902864" cy="6858000"/>
          </a:xfrm>
          <a:custGeom>
            <a:avLst/>
            <a:gdLst/>
            <a:ahLst/>
            <a:cxnLst/>
            <a:rect l="l" t="t" r="r" b="b"/>
            <a:pathLst>
              <a:path w="4902864" h="6858000" extrusionOk="0">
                <a:moveTo>
                  <a:pt x="0" y="0"/>
                </a:moveTo>
                <a:lnTo>
                  <a:pt x="637879" y="0"/>
                </a:lnTo>
                <a:lnTo>
                  <a:pt x="1180960" y="0"/>
                </a:lnTo>
                <a:lnTo>
                  <a:pt x="4902864" y="0"/>
                </a:lnTo>
                <a:lnTo>
                  <a:pt x="4902864" y="4340"/>
                </a:lnTo>
                <a:lnTo>
                  <a:pt x="4635956" y="363510"/>
                </a:lnTo>
                <a:cubicBezTo>
                  <a:pt x="4083254" y="1175497"/>
                  <a:pt x="3746264" y="2142098"/>
                  <a:pt x="3700943" y="3187833"/>
                </a:cubicBezTo>
                <a:lnTo>
                  <a:pt x="3695698" y="3430464"/>
                </a:lnTo>
                <a:lnTo>
                  <a:pt x="3695696" y="3430400"/>
                </a:lnTo>
                <a:lnTo>
                  <a:pt x="3695696" y="3430527"/>
                </a:lnTo>
                <a:lnTo>
                  <a:pt x="3695698" y="3430464"/>
                </a:lnTo>
                <a:lnTo>
                  <a:pt x="3700887" y="3672376"/>
                </a:lnTo>
                <a:cubicBezTo>
                  <a:pt x="3745734" y="4715484"/>
                  <a:pt x="4079261" y="5685537"/>
                  <a:pt x="4628175" y="6497636"/>
                </a:cubicBezTo>
                <a:lnTo>
                  <a:pt x="4894385" y="6858000"/>
                </a:lnTo>
                <a:lnTo>
                  <a:pt x="1180960" y="6858000"/>
                </a:lnTo>
                <a:lnTo>
                  <a:pt x="6378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42"/>
          <p:cNvSpPr txBox="1">
            <a:spLocks noGrp="1"/>
          </p:cNvSpPr>
          <p:nvPr>
            <p:ph type="title"/>
          </p:nvPr>
        </p:nvSpPr>
        <p:spPr>
          <a:xfrm>
            <a:off x="457199" y="1372808"/>
            <a:ext cx="2840100" cy="3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2"/>
          <p:cNvSpPr txBox="1">
            <a:spLocks noGrp="1"/>
          </p:cNvSpPr>
          <p:nvPr>
            <p:ph type="body" idx="1"/>
          </p:nvPr>
        </p:nvSpPr>
        <p:spPr>
          <a:xfrm>
            <a:off x="4784436" y="1372807"/>
            <a:ext cx="7129800" cy="5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20" name="Google Shape;220;p42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2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2" name="Google Shape;222;p42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ed Side Slide - Purple">
  <p:cSld name="Colored Side Slide - Purpl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3" descr="Background colored shape"/>
          <p:cNvSpPr/>
          <p:nvPr/>
        </p:nvSpPr>
        <p:spPr>
          <a:xfrm>
            <a:off x="0" y="0"/>
            <a:ext cx="4902864" cy="6858000"/>
          </a:xfrm>
          <a:custGeom>
            <a:avLst/>
            <a:gdLst/>
            <a:ahLst/>
            <a:cxnLst/>
            <a:rect l="l" t="t" r="r" b="b"/>
            <a:pathLst>
              <a:path w="4902864" h="6858000" extrusionOk="0">
                <a:moveTo>
                  <a:pt x="0" y="0"/>
                </a:moveTo>
                <a:lnTo>
                  <a:pt x="637879" y="0"/>
                </a:lnTo>
                <a:lnTo>
                  <a:pt x="1180960" y="0"/>
                </a:lnTo>
                <a:lnTo>
                  <a:pt x="4902864" y="0"/>
                </a:lnTo>
                <a:lnTo>
                  <a:pt x="4902864" y="4340"/>
                </a:lnTo>
                <a:lnTo>
                  <a:pt x="4635956" y="363510"/>
                </a:lnTo>
                <a:cubicBezTo>
                  <a:pt x="4083254" y="1175497"/>
                  <a:pt x="3746264" y="2142098"/>
                  <a:pt x="3700943" y="3187833"/>
                </a:cubicBezTo>
                <a:lnTo>
                  <a:pt x="3695698" y="3430464"/>
                </a:lnTo>
                <a:lnTo>
                  <a:pt x="3695696" y="3430400"/>
                </a:lnTo>
                <a:lnTo>
                  <a:pt x="3695696" y="3430527"/>
                </a:lnTo>
                <a:lnTo>
                  <a:pt x="3695698" y="3430464"/>
                </a:lnTo>
                <a:lnTo>
                  <a:pt x="3700887" y="3672376"/>
                </a:lnTo>
                <a:cubicBezTo>
                  <a:pt x="3745734" y="4715484"/>
                  <a:pt x="4079261" y="5685537"/>
                  <a:pt x="4628175" y="6497636"/>
                </a:cubicBezTo>
                <a:lnTo>
                  <a:pt x="4894385" y="6858000"/>
                </a:lnTo>
                <a:lnTo>
                  <a:pt x="1180960" y="6858000"/>
                </a:lnTo>
                <a:lnTo>
                  <a:pt x="6378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43"/>
          <p:cNvSpPr txBox="1">
            <a:spLocks noGrp="1"/>
          </p:cNvSpPr>
          <p:nvPr>
            <p:ph type="title"/>
          </p:nvPr>
        </p:nvSpPr>
        <p:spPr>
          <a:xfrm>
            <a:off x="457199" y="1372808"/>
            <a:ext cx="2840100" cy="3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3"/>
          <p:cNvSpPr txBox="1">
            <a:spLocks noGrp="1"/>
          </p:cNvSpPr>
          <p:nvPr>
            <p:ph type="body" idx="1"/>
          </p:nvPr>
        </p:nvSpPr>
        <p:spPr>
          <a:xfrm>
            <a:off x="4784436" y="1372807"/>
            <a:ext cx="7129800" cy="5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3543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marL="137160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UcPeriod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arenR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lphaLcParenR"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27" name="Google Shape;227;p43" descr="Image Open Source MANO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1032" y="374649"/>
            <a:ext cx="1603090" cy="5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43"/>
          <p:cNvSpPr txBox="1">
            <a:spLocks noGrp="1"/>
          </p:cNvSpPr>
          <p:nvPr>
            <p:ph type="sldNum" idx="12"/>
          </p:nvPr>
        </p:nvSpPr>
        <p:spPr>
          <a:xfrm>
            <a:off x="11554121" y="6541477"/>
            <a:ext cx="360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9" name="Google Shape;229;p43"/>
          <p:cNvSpPr/>
          <p:nvPr/>
        </p:nvSpPr>
        <p:spPr>
          <a:xfrm>
            <a:off x="5615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4" descr="Image Open Source MANO by ETSI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9375" y="634622"/>
            <a:ext cx="3510439" cy="165925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4"/>
          <p:cNvSpPr>
            <a:spLocks noGrp="1"/>
          </p:cNvSpPr>
          <p:nvPr>
            <p:ph type="pic" idx="2"/>
          </p:nvPr>
        </p:nvSpPr>
        <p:spPr>
          <a:xfrm>
            <a:off x="-1200150" y="0"/>
            <a:ext cx="8354250" cy="6858000"/>
          </a:xfrm>
          <a:prstGeom prst="flowChartOnlineStorag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33" name="Google Shape;233;p44"/>
          <p:cNvSpPr txBox="1">
            <a:spLocks noGrp="1"/>
          </p:cNvSpPr>
          <p:nvPr>
            <p:ph type="ctrTitle"/>
          </p:nvPr>
        </p:nvSpPr>
        <p:spPr>
          <a:xfrm>
            <a:off x="6508555" y="2764465"/>
            <a:ext cx="5090100" cy="17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4"/>
          <p:cNvSpPr/>
          <p:nvPr/>
        </p:nvSpPr>
        <p:spPr>
          <a:xfrm>
            <a:off x="10584611" y="6596365"/>
            <a:ext cx="960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Image Open Source MANO by ETSI Logo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059320" y="634680"/>
            <a:ext cx="3510002" cy="16588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7153800" cy="6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45000" rIns="90000" bIns="45000" anchor="ctr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6464520" y="2764440"/>
            <a:ext cx="53586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2"/>
          </p:nvPr>
        </p:nvSpPr>
        <p:spPr>
          <a:xfrm>
            <a:off x="6464520" y="5127120"/>
            <a:ext cx="53586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9952200" y="5836680"/>
            <a:ext cx="16020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10584720" y="6596280"/>
            <a:ext cx="960600" cy="1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57200" y="520920"/>
            <a:ext cx="97197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cxnSp>
        <p:nvCxnSpPr>
          <p:cNvPr id="69" name="Google Shape;69;p15"/>
          <p:cNvCxnSpPr/>
          <p:nvPr/>
        </p:nvCxnSpPr>
        <p:spPr>
          <a:xfrm>
            <a:off x="456840" y="1084320"/>
            <a:ext cx="9720000" cy="0"/>
          </a:xfrm>
          <a:prstGeom prst="straightConnector1">
            <a:avLst/>
          </a:prstGeom>
          <a:noFill/>
          <a:ln w="9525" cap="flat" cmpd="sng">
            <a:solidFill>
              <a:srgbClr val="64CAE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457200" y="1372680"/>
            <a:ext cx="5291700" cy="50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2"/>
          </p:nvPr>
        </p:nvSpPr>
        <p:spPr>
          <a:xfrm>
            <a:off x="6105960" y="1372680"/>
            <a:ext cx="5327700" cy="50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pic>
        <p:nvPicPr>
          <p:cNvPr id="72" name="Google Shape;72;p15" descr="Image Open Source MANO Logo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11120" y="374760"/>
            <a:ext cx="1602722" cy="57924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>
            <a:spLocks noGrp="1"/>
          </p:cNvSpPr>
          <p:nvPr>
            <p:ph type="ftr" idx="11"/>
          </p:nvPr>
        </p:nvSpPr>
        <p:spPr>
          <a:xfrm>
            <a:off x="457200" y="6586560"/>
            <a:ext cx="41145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11554200" y="6541560"/>
            <a:ext cx="359700" cy="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5615640" y="6596280"/>
            <a:ext cx="960600" cy="1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© ETSI</a:t>
            </a:r>
            <a:endParaRPr sz="95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>
            <a:spLocks noGrp="1"/>
          </p:cNvSpPr>
          <p:nvPr>
            <p:ph type="title"/>
          </p:nvPr>
        </p:nvSpPr>
        <p:spPr>
          <a:xfrm>
            <a:off x="421436" y="226766"/>
            <a:ext cx="10158000" cy="9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body" idx="1"/>
          </p:nvPr>
        </p:nvSpPr>
        <p:spPr>
          <a:xfrm>
            <a:off x="421436" y="1372808"/>
            <a:ext cx="10158000" cy="48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433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036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alibri"/>
              <a:buAutoNum type="arabicPeriod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AutoNum type="alphaUcPeriod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alibri"/>
              <a:buAutoNum type="arabicParenR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libri"/>
              <a:buAutoNum type="alphaLcParenR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28"/>
          <p:cNvSpPr>
            <a:spLocks noGrp="1"/>
          </p:cNvSpPr>
          <p:nvPr>
            <p:ph type="sldNum" idx="12"/>
          </p:nvPr>
        </p:nvSpPr>
        <p:spPr>
          <a:xfrm>
            <a:off x="11554565" y="6338290"/>
            <a:ext cx="432000" cy="432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5" descr="A close-up of hands with communication dots graphic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9" r="9"/>
          <a:stretch/>
        </p:blipFill>
        <p:spPr>
          <a:xfrm>
            <a:off x="-1262125" y="0"/>
            <a:ext cx="8237225" cy="6858000"/>
          </a:xfrm>
          <a:prstGeom prst="flowChartOnlineStorag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40" name="Google Shape;240;p45"/>
          <p:cNvSpPr txBox="1">
            <a:spLocks noGrp="1"/>
          </p:cNvSpPr>
          <p:nvPr>
            <p:ph type="ctrTitle"/>
          </p:nvPr>
        </p:nvSpPr>
        <p:spPr>
          <a:xfrm>
            <a:off x="5826900" y="3275521"/>
            <a:ext cx="6272400" cy="800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ctr"/>
            <a:r>
              <a:rPr lang="en-US" sz="4100" dirty="0">
                <a:solidFill>
                  <a:schemeClr val="dk1"/>
                </a:solidFill>
                <a:latin typeface="Times New Roman"/>
                <a:cs typeface="Times New Roman"/>
                <a:sym typeface="Calibri"/>
              </a:rPr>
              <a:t>Service Function Chaining</a:t>
            </a:r>
            <a:endParaRPr lang="en-US" dirty="0"/>
          </a:p>
        </p:txBody>
      </p:sp>
      <p:sp>
        <p:nvSpPr>
          <p:cNvPr id="242" name="Google Shape;242;p45"/>
          <p:cNvSpPr txBox="1">
            <a:spLocks noGrp="1"/>
          </p:cNvSpPr>
          <p:nvPr>
            <p:ph type="subTitle" idx="3"/>
          </p:nvPr>
        </p:nvSpPr>
        <p:spPr>
          <a:xfrm>
            <a:off x="6283650" y="4604000"/>
            <a:ext cx="5358900" cy="10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dk1"/>
                </a:solidFill>
                <a:latin typeface="Times New Roman"/>
                <a:cs typeface="Calibri"/>
                <a:sym typeface="Calibri"/>
              </a:rPr>
              <a:t>Feature Proposal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</a:pPr>
            <a:endParaRPr lang="en-US" sz="2400" dirty="0">
              <a:solidFill>
                <a:schemeClr val="dk1"/>
              </a:solidFill>
              <a:latin typeface="Times New Roman"/>
              <a:cs typeface="Calibri"/>
              <a:sym typeface="Calibri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dk1"/>
                </a:solidFill>
                <a:latin typeface="Times New Roman"/>
                <a:cs typeface="Calibri"/>
                <a:sym typeface="Calibri"/>
              </a:rPr>
              <a:t>Jayaprakash G(Tata Elxsi) </a:t>
            </a:r>
            <a:r>
              <a:rPr lang="en-US" sz="2400" dirty="0">
                <a:solidFill>
                  <a:schemeClr val="dk1"/>
                </a:solidFill>
                <a:latin typeface="Times New Roman"/>
                <a:cs typeface="Calibri"/>
              </a:rPr>
              <a:t>02-Feb-2023</a:t>
            </a:r>
          </a:p>
        </p:txBody>
      </p:sp>
    </p:spTree>
    <p:extLst>
      <p:ext uri="{BB962C8B-B14F-4D97-AF65-F5344CB8AC3E}">
        <p14:creationId xmlns:p14="http://schemas.microsoft.com/office/powerpoint/2010/main" val="3730114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7"/>
          <p:cNvSpPr txBox="1"/>
          <p:nvPr/>
        </p:nvSpPr>
        <p:spPr>
          <a:xfrm>
            <a:off x="457200" y="520920"/>
            <a:ext cx="97197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latin typeface="Times New Roman"/>
                <a:ea typeface="Calibri"/>
                <a:cs typeface="Calibri"/>
              </a:rPr>
              <a:t>Service Function Chaining</a:t>
            </a:r>
            <a:endParaRPr sz="3600" b="0" strike="noStrike" dirty="0" err="1">
              <a:solidFill>
                <a:srgbClr val="000000"/>
              </a:solidFill>
              <a:latin typeface="Times New Roman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7"/>
          <p:cNvSpPr txBox="1"/>
          <p:nvPr/>
        </p:nvSpPr>
        <p:spPr>
          <a:xfrm>
            <a:off x="457200" y="6586560"/>
            <a:ext cx="41145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47"/>
          <p:cNvSpPr txBox="1"/>
          <p:nvPr/>
        </p:nvSpPr>
        <p:spPr>
          <a:xfrm>
            <a:off x="11554200" y="6541560"/>
            <a:ext cx="359700" cy="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0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EDAFF5-8F0D-9322-AA61-25DFDF985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210414"/>
            <a:ext cx="11457000" cy="5255793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SFC is the ability to cause network packet flows to route through a network via a path other than the one that would be chosen by routing table lookups on the packet’s destination IP address.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very simple example of a service chain would be one that forces all traffic from point A to point B to go through a firewall even though the firewall is not literally between point A and B from a routing table perspective.</a:t>
            </a:r>
          </a:p>
          <a:p>
            <a:pPr marL="2743200" lvl="6" indent="0">
              <a:spcBef>
                <a:spcPts val="0"/>
              </a:spcBef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  <a:latin typeface="Times New Roman"/>
            </a:endParaRPr>
          </a:p>
          <a:p>
            <a:pPr marL="2743200" lvl="6" indent="0"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Times New Roman"/>
              </a:rPr>
              <a:t>   User Plane Traffic Path</a:t>
            </a:r>
          </a:p>
          <a:p>
            <a:pPr marL="3028950" lvl="6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0D65AA-C56C-47EC-99E0-EA2A9BEE98DD}"/>
              </a:ext>
            </a:extLst>
          </p:cNvPr>
          <p:cNvSpPr/>
          <p:nvPr/>
        </p:nvSpPr>
        <p:spPr>
          <a:xfrm>
            <a:off x="2758271" y="4206241"/>
            <a:ext cx="2823209" cy="830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400" dirty="0"/>
              <a:t>5G Core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582321-A539-4E7F-BEE1-3C4238F9EE5D}"/>
              </a:ext>
            </a:extLst>
          </p:cNvPr>
          <p:cNvSpPr/>
          <p:nvPr/>
        </p:nvSpPr>
        <p:spPr>
          <a:xfrm>
            <a:off x="4324517" y="5205814"/>
            <a:ext cx="1256963" cy="830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dirty="0"/>
              <a:t>UPF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97A29-A849-4F3C-AA44-22DAC38C3812}"/>
              </a:ext>
            </a:extLst>
          </p:cNvPr>
          <p:cNvSpPr/>
          <p:nvPr/>
        </p:nvSpPr>
        <p:spPr>
          <a:xfrm>
            <a:off x="2758271" y="5205813"/>
            <a:ext cx="1256963" cy="830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dirty="0" err="1"/>
              <a:t>gNB</a:t>
            </a:r>
            <a:endParaRPr lang="en-IN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41C563-E1CE-47D4-8018-29CC7710D2F8}"/>
              </a:ext>
            </a:extLst>
          </p:cNvPr>
          <p:cNvSpPr/>
          <p:nvPr/>
        </p:nvSpPr>
        <p:spPr>
          <a:xfrm>
            <a:off x="1180846" y="5287889"/>
            <a:ext cx="426889" cy="748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5354AF-B086-4F40-BEC6-B69800E0BA37}"/>
              </a:ext>
            </a:extLst>
          </p:cNvPr>
          <p:cNvSpPr/>
          <p:nvPr/>
        </p:nvSpPr>
        <p:spPr>
          <a:xfrm>
            <a:off x="1453430" y="5126516"/>
            <a:ext cx="154305" cy="1613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C94C2D-8F5D-401D-A72A-FA9235358ED3}"/>
              </a:ext>
            </a:extLst>
          </p:cNvPr>
          <p:cNvCxnSpPr>
            <a:cxnSpLocks/>
            <a:stCxn id="2" idx="3"/>
            <a:endCxn id="10" idx="1"/>
          </p:cNvCxnSpPr>
          <p:nvPr/>
        </p:nvCxnSpPr>
        <p:spPr>
          <a:xfrm flipV="1">
            <a:off x="1607735" y="5621103"/>
            <a:ext cx="1150536" cy="41038"/>
          </a:xfrm>
          <a:prstGeom prst="line">
            <a:avLst/>
          </a:prstGeom>
          <a:ln w="38100">
            <a:prstDash val="dash"/>
            <a:headEnd w="med" len="lg"/>
            <a:tailEnd type="triangle" w="lg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4C830E-AB24-43C0-B5AA-F28E45ADADD6}"/>
              </a:ext>
            </a:extLst>
          </p:cNvPr>
          <p:cNvCxnSpPr>
            <a:cxnSpLocks/>
            <a:stCxn id="10" idx="3"/>
            <a:endCxn id="9" idx="1"/>
          </p:cNvCxnSpPr>
          <p:nvPr/>
        </p:nvCxnSpPr>
        <p:spPr>
          <a:xfrm>
            <a:off x="4015234" y="5621103"/>
            <a:ext cx="309283" cy="1"/>
          </a:xfrm>
          <a:prstGeom prst="line">
            <a:avLst/>
          </a:prstGeom>
          <a:ln w="38100">
            <a:prstDash val="dash"/>
            <a:headEnd w="med" len="lg"/>
            <a:tailEnd type="triangle" w="lg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1B9EFA-091B-49DF-9B26-99C636A230FD}"/>
              </a:ext>
            </a:extLst>
          </p:cNvPr>
          <p:cNvCxnSpPr>
            <a:cxnSpLocks/>
          </p:cNvCxnSpPr>
          <p:nvPr/>
        </p:nvCxnSpPr>
        <p:spPr>
          <a:xfrm>
            <a:off x="5581479" y="5983869"/>
            <a:ext cx="3011718" cy="0"/>
          </a:xfrm>
          <a:prstGeom prst="line">
            <a:avLst/>
          </a:prstGeom>
          <a:ln w="38100">
            <a:prstDash val="dash"/>
            <a:headEnd w="med" len="lg"/>
            <a:tailEnd type="triangle" w="lg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DC7D261-ECB1-44D7-91CF-F05273D79289}"/>
              </a:ext>
            </a:extLst>
          </p:cNvPr>
          <p:cNvSpPr/>
          <p:nvPr/>
        </p:nvSpPr>
        <p:spPr>
          <a:xfrm>
            <a:off x="8616556" y="5201077"/>
            <a:ext cx="1770002" cy="9995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Internet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AB09DA-CE1E-40DD-B2A2-E34B3EA6013F}"/>
              </a:ext>
            </a:extLst>
          </p:cNvPr>
          <p:cNvSpPr/>
          <p:nvPr/>
        </p:nvSpPr>
        <p:spPr>
          <a:xfrm>
            <a:off x="6458857" y="4206240"/>
            <a:ext cx="1256963" cy="830579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1600" dirty="0"/>
              <a:t>Firewall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C5B33E84-1F7B-43CA-82C4-CBD2A9BC5E2B}"/>
              </a:ext>
            </a:extLst>
          </p:cNvPr>
          <p:cNvCxnSpPr>
            <a:cxnSpLocks/>
          </p:cNvCxnSpPr>
          <p:nvPr/>
        </p:nvCxnSpPr>
        <p:spPr>
          <a:xfrm flipV="1">
            <a:off x="5513938" y="5031040"/>
            <a:ext cx="1374542" cy="510468"/>
          </a:xfrm>
          <a:prstGeom prst="bentConnector3">
            <a:avLst>
              <a:gd name="adj1" fmla="val 101002"/>
            </a:avLst>
          </a:prstGeom>
          <a:ln w="38100">
            <a:prstDash val="dash"/>
            <a:headEnd w="med" len="lg"/>
            <a:tailEnd type="triangle" w="lg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B47C23CC-1F6A-43E2-9B56-C92C0AC90840}"/>
              </a:ext>
            </a:extLst>
          </p:cNvPr>
          <p:cNvCxnSpPr>
            <a:cxnSpLocks/>
          </p:cNvCxnSpPr>
          <p:nvPr/>
        </p:nvCxnSpPr>
        <p:spPr>
          <a:xfrm>
            <a:off x="7327817" y="5040308"/>
            <a:ext cx="1292568" cy="494225"/>
          </a:xfrm>
          <a:prstGeom prst="bentConnector3">
            <a:avLst>
              <a:gd name="adj1" fmla="val -3057"/>
            </a:avLst>
          </a:prstGeom>
          <a:ln w="38100">
            <a:prstDash val="dash"/>
            <a:headEnd w="med" len="lg"/>
            <a:tailEnd type="triangle" w="lg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BB68080-6423-4FD3-815C-3DC9B3725AA5}"/>
              </a:ext>
            </a:extLst>
          </p:cNvPr>
          <p:cNvCxnSpPr/>
          <p:nvPr/>
        </p:nvCxnSpPr>
        <p:spPr>
          <a:xfrm flipH="1">
            <a:off x="6707649" y="5792571"/>
            <a:ext cx="759377" cy="389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270FC92-05A5-4652-A0FB-AB46905979A7}"/>
              </a:ext>
            </a:extLst>
          </p:cNvPr>
          <p:cNvCxnSpPr>
            <a:cxnSpLocks/>
          </p:cNvCxnSpPr>
          <p:nvPr/>
        </p:nvCxnSpPr>
        <p:spPr>
          <a:xfrm flipH="1" flipV="1">
            <a:off x="6731010" y="5784471"/>
            <a:ext cx="728189" cy="3490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6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7"/>
          <p:cNvSpPr txBox="1"/>
          <p:nvPr/>
        </p:nvSpPr>
        <p:spPr>
          <a:xfrm>
            <a:off x="457200" y="520920"/>
            <a:ext cx="97197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latin typeface="Times New Roman"/>
                <a:ea typeface="Calibri"/>
                <a:cs typeface="Calibri"/>
              </a:rPr>
              <a:t>SFC Use Case</a:t>
            </a:r>
            <a:endParaRPr sz="3600" b="0" strike="noStrike" dirty="0" err="1">
              <a:solidFill>
                <a:srgbClr val="000000"/>
              </a:solidFill>
              <a:latin typeface="Times New Roman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7"/>
          <p:cNvSpPr txBox="1"/>
          <p:nvPr/>
        </p:nvSpPr>
        <p:spPr>
          <a:xfrm>
            <a:off x="457200" y="6586560"/>
            <a:ext cx="41145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47"/>
          <p:cNvSpPr txBox="1"/>
          <p:nvPr/>
        </p:nvSpPr>
        <p:spPr>
          <a:xfrm>
            <a:off x="11554200" y="6541560"/>
            <a:ext cx="359700" cy="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0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7AC564-6236-4AF2-A8C5-714A0C2F1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61903"/>
            <a:ext cx="10491713" cy="350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02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7"/>
          <p:cNvSpPr txBox="1"/>
          <p:nvPr/>
        </p:nvSpPr>
        <p:spPr>
          <a:xfrm>
            <a:off x="457200" y="520920"/>
            <a:ext cx="97197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latin typeface="Times New Roman"/>
                <a:ea typeface="Calibri"/>
                <a:cs typeface="Calibri"/>
              </a:rPr>
              <a:t>Why SFC in Orchestrator?</a:t>
            </a:r>
            <a:endParaRPr sz="3600" b="0" strike="noStrike" dirty="0" err="1">
              <a:solidFill>
                <a:srgbClr val="000000"/>
              </a:solidFill>
              <a:latin typeface="Times New Roman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7"/>
          <p:cNvSpPr txBox="1"/>
          <p:nvPr/>
        </p:nvSpPr>
        <p:spPr>
          <a:xfrm>
            <a:off x="457200" y="6586560"/>
            <a:ext cx="41145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47"/>
          <p:cNvSpPr txBox="1"/>
          <p:nvPr/>
        </p:nvSpPr>
        <p:spPr>
          <a:xfrm>
            <a:off x="11554200" y="6541560"/>
            <a:ext cx="359700" cy="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0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EDAFF5-8F0D-9322-AA61-25DFDF985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196037"/>
            <a:ext cx="11457000" cy="5270170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/>
              </a:rPr>
              <a:t>To define and modify the service function chaining policy that defines the path to steer traffic policies.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/>
              </a:rPr>
              <a:t>Management of service function chaining from Orchestrator- Creating SFC, Viewing SFC, Modifying SFC, Deleting SFC.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Note : SFC prototype was available in REL8 and was not replicated in subsequent releases</a:t>
            </a: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1208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50" descr="Communication picture containing blur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9" b="29"/>
          <a:stretch/>
        </p:blipFill>
        <p:spPr>
          <a:xfrm>
            <a:off x="-1200150" y="0"/>
            <a:ext cx="8354250" cy="6858000"/>
          </a:xfrm>
          <a:prstGeom prst="flowChartOnlineStorag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85" name="Google Shape;285;p50"/>
          <p:cNvSpPr txBox="1">
            <a:spLocks noGrp="1"/>
          </p:cNvSpPr>
          <p:nvPr>
            <p:ph type="ctrTitle"/>
          </p:nvPr>
        </p:nvSpPr>
        <p:spPr>
          <a:xfrm>
            <a:off x="7154100" y="2764475"/>
            <a:ext cx="4867800" cy="17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</a:pPr>
            <a:r>
              <a:rPr lang="en-US"/>
              <a:t>Thank you!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7"/>
          <p:cNvSpPr txBox="1"/>
          <p:nvPr/>
        </p:nvSpPr>
        <p:spPr>
          <a:xfrm>
            <a:off x="457200" y="520920"/>
            <a:ext cx="97197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latin typeface="Times New Roman"/>
                <a:ea typeface="Calibri"/>
                <a:cs typeface="Calibri"/>
              </a:rPr>
              <a:t>Chaining the path without SFC </a:t>
            </a:r>
            <a:endParaRPr sz="3600" b="0" strike="noStrike" dirty="0">
              <a:solidFill>
                <a:srgbClr val="000000"/>
              </a:solidFill>
              <a:latin typeface="Times New Roman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7"/>
          <p:cNvSpPr txBox="1"/>
          <p:nvPr/>
        </p:nvSpPr>
        <p:spPr>
          <a:xfrm>
            <a:off x="457200" y="6586560"/>
            <a:ext cx="41145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47"/>
          <p:cNvSpPr txBox="1"/>
          <p:nvPr/>
        </p:nvSpPr>
        <p:spPr>
          <a:xfrm>
            <a:off x="11554200" y="6541560"/>
            <a:ext cx="359700" cy="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0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B1C8DE-F559-41B4-8FB0-D60D1BEC4265}"/>
              </a:ext>
            </a:extLst>
          </p:cNvPr>
          <p:cNvSpPr/>
          <p:nvPr/>
        </p:nvSpPr>
        <p:spPr>
          <a:xfrm>
            <a:off x="838200" y="1828562"/>
            <a:ext cx="97197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Chaining the Path without SFC feature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Physically placing SNs on data path of underlay, or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the forwarding of underlying network to "steer" packets  through service chain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Increasingly inflexible/painful deployment model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changing forwarding behavior of underlay, or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physical placement of SF on data path</a:t>
            </a:r>
          </a:p>
        </p:txBody>
      </p:sp>
    </p:spTree>
    <p:extLst>
      <p:ext uri="{BB962C8B-B14F-4D97-AF65-F5344CB8AC3E}">
        <p14:creationId xmlns:p14="http://schemas.microsoft.com/office/powerpoint/2010/main" val="862438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7"/>
          <p:cNvSpPr txBox="1"/>
          <p:nvPr/>
        </p:nvSpPr>
        <p:spPr>
          <a:xfrm>
            <a:off x="457200" y="520920"/>
            <a:ext cx="97197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latin typeface="Times New Roman"/>
                <a:ea typeface="Calibri"/>
                <a:cs typeface="Calibri"/>
              </a:rPr>
              <a:t>SFC Use Case</a:t>
            </a:r>
            <a:endParaRPr sz="3600" b="0" strike="noStrike" dirty="0" err="1">
              <a:solidFill>
                <a:srgbClr val="000000"/>
              </a:solidFill>
              <a:latin typeface="Times New Roman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7"/>
          <p:cNvSpPr txBox="1"/>
          <p:nvPr/>
        </p:nvSpPr>
        <p:spPr>
          <a:xfrm>
            <a:off x="457200" y="6586560"/>
            <a:ext cx="41145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47"/>
          <p:cNvSpPr txBox="1"/>
          <p:nvPr/>
        </p:nvSpPr>
        <p:spPr>
          <a:xfrm>
            <a:off x="11554200" y="6541560"/>
            <a:ext cx="359700" cy="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000" b="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EDAFF5-8F0D-9322-AA61-25DFDF985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210414"/>
            <a:ext cx="11457000" cy="5255793"/>
          </a:xfrm>
        </p:spPr>
        <p:txBody>
          <a:bodyPr/>
          <a:lstStyle/>
          <a:p>
            <a:pPr indent="-457200">
              <a:spcBef>
                <a:spcPts val="0"/>
              </a:spcBef>
              <a:buAutoNum type="alphaLcParenR"/>
            </a:pPr>
            <a:r>
              <a:rPr lang="en-US" sz="2200" dirty="0">
                <a:solidFill>
                  <a:schemeClr val="tx1"/>
                </a:solidFill>
                <a:latin typeface="Times New Roman"/>
              </a:rPr>
              <a:t>In Mobile Network 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0"/>
              </a:spcBef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/>
              </a:rPr>
              <a:t>  </a:t>
            </a:r>
            <a:r>
              <a:rPr lang="en-US" sz="1800" dirty="0">
                <a:solidFill>
                  <a:schemeClr val="tx1"/>
                </a:solidFill>
                <a:latin typeface="Times New Roman"/>
              </a:rPr>
              <a:t>Service function chain model for Internet HTTP services</a:t>
            </a:r>
            <a:endParaRPr lang="en-US" sz="18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</a:pPr>
            <a:endParaRPr lang="en-US" sz="2000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342900" indent="-342900">
              <a:spcBef>
                <a:spcPts val="0"/>
              </a:spcBef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/>
              </a:rPr>
              <a:t> Service function chain for TCP optimization</a:t>
            </a: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spcBef>
                <a:spcPts val="0"/>
              </a:spcBef>
            </a:pPr>
            <a:r>
              <a:rPr lang="en-US" sz="2200" dirty="0">
                <a:solidFill>
                  <a:schemeClr val="tx1"/>
                </a:solidFill>
                <a:latin typeface="Times New Roman"/>
              </a:rPr>
              <a:t>b)   In Corporate Network</a:t>
            </a:r>
          </a:p>
          <a:p>
            <a:pPr marL="0" indent="0"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  <a:latin typeface="Times New Roman"/>
              </a:rPr>
              <a:t>   </a:t>
            </a:r>
            <a:r>
              <a:rPr lang="en-US" sz="1800" dirty="0">
                <a:solidFill>
                  <a:schemeClr val="tx1"/>
                </a:solidFill>
                <a:latin typeface="Times New Roman"/>
              </a:rPr>
              <a:t>      - VPN services</a:t>
            </a:r>
          </a:p>
          <a:p>
            <a:pPr marL="0" indent="0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2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ABA73CD0-B016-D2FB-E49B-65A87658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05" y="1944435"/>
            <a:ext cx="7272065" cy="1560148"/>
          </a:xfrm>
          <a:prstGeom prst="rect">
            <a:avLst/>
          </a:prstGeom>
        </p:spPr>
      </p:pic>
      <p:pic>
        <p:nvPicPr>
          <p:cNvPr id="3" name="Picture 3" descr="Chart&#10;&#10;Description automatically generated">
            <a:extLst>
              <a:ext uri="{FF2B5EF4-FFF2-40B4-BE49-F238E27FC236}">
                <a16:creationId xmlns:a16="http://schemas.microsoft.com/office/drawing/2014/main" id="{4B614B81-6C7B-E782-4542-F91A15F4E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77" y="4118373"/>
            <a:ext cx="6768860" cy="12379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3B3C76-955D-4044-981B-5E95B1397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4129" y="2674037"/>
            <a:ext cx="3542866" cy="15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14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no">
      <a:dk1>
        <a:srgbClr val="000000"/>
      </a:dk1>
      <a:lt1>
        <a:srgbClr val="FFFFFF"/>
      </a:lt1>
      <a:dk2>
        <a:srgbClr val="3F3F3F"/>
      </a:dk2>
      <a:lt2>
        <a:srgbClr val="64CAE2"/>
      </a:lt2>
      <a:accent1>
        <a:srgbClr val="004A8D"/>
      </a:accent1>
      <a:accent2>
        <a:srgbClr val="397EC1"/>
      </a:accent2>
      <a:accent3>
        <a:srgbClr val="704FA0"/>
      </a:accent3>
      <a:accent4>
        <a:srgbClr val="9C59A4"/>
      </a:accent4>
      <a:accent5>
        <a:srgbClr val="E83A7A"/>
      </a:accent5>
      <a:accent6>
        <a:srgbClr val="64CAE2"/>
      </a:accent6>
      <a:hlink>
        <a:srgbClr val="397EC1"/>
      </a:hlink>
      <a:folHlink>
        <a:srgbClr val="9C59A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282</Words>
  <Application>Microsoft Office PowerPoint</Application>
  <PresentationFormat>Widescreen</PresentationFormat>
  <Paragraphs>56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Office Theme</vt:lpstr>
      <vt:lpstr>Office Theme</vt:lpstr>
      <vt:lpstr>Service Function Chaining</vt:lpstr>
      <vt:lpstr>PowerPoint Presentation</vt:lpstr>
      <vt:lpstr>PowerPoint Presentation</vt:lpstr>
      <vt:lpstr>PowerPoint Presentation</vt:lpstr>
      <vt:lpstr>Thank you!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Static IPv6 Assignment for VNFs</dc:title>
  <dc:creator>Deepika E</dc:creator>
  <cp:lastModifiedBy>Jayaprakash G</cp:lastModifiedBy>
  <cp:revision>545</cp:revision>
  <dcterms:modified xsi:type="dcterms:W3CDTF">2023-02-02T14:02:06Z</dcterms:modified>
</cp:coreProperties>
</file>